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aleway"/>
      <p:regular r:id="rId31"/>
      <p:bold r:id="rId32"/>
      <p:italic r:id="rId33"/>
      <p:boldItalic r:id="rId34"/>
    </p:embeddedFont>
    <p:embeddedFont>
      <p:font typeface="Roboto"/>
      <p:regular r:id="rId35"/>
      <p:bold r:id="rId36"/>
      <p:italic r:id="rId37"/>
      <p:boldItalic r:id="rId38"/>
    </p:embeddedFont>
    <p:embeddedFont>
      <p:font typeface="La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35" Type="http://schemas.openxmlformats.org/officeDocument/2006/relationships/font" Target="fonts/Roboto-regular.fntdata"/><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37" Type="http://schemas.openxmlformats.org/officeDocument/2006/relationships/font" Target="fonts/Roboto-italic.fntdata"/><Relationship Id="rId14" Type="http://schemas.openxmlformats.org/officeDocument/2006/relationships/slide" Target="slides/slide9.xml"/><Relationship Id="rId36" Type="http://schemas.openxmlformats.org/officeDocument/2006/relationships/font" Target="fonts/Roboto-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Robo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2697b759e6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2697b759e6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2697b759e6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2697b759e6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2697b759e6_1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2697b759e6_1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697b759e6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2697b759e6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697b759e6_1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2697b759e6_1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2697b759e6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2697b759e6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697b759e6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2697b759e6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697b759e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2697b759e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697b759e6_1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2697b759e6_1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2697b759e6_1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2697b759e6_1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2697b759e6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2697b759e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2697b759e6_1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2697b759e6_1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2697b759e6_1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2697b759e6_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2697b759e6_1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2697b759e6_1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2697b759e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2697b759e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2697b759e6_1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2697b759e6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2697b759e6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2697b759e6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2697b759e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2697b759e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2697b759e6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2697b759e6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2697b759e6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2697b759e6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2697b759e6_1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2697b759e6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2697b759e6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2697b759e6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2697b759e6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2697b759e6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2697b759e6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2697b759e6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s://www.researchgate.net/publication/225877219_The_Cramer-Rao_Bound_for_Continuous-Time_Autoregressive_Parameter_Estimation_with_Irregular_Sampl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3"/>
          <p:cNvPicPr preferRelativeResize="0"/>
          <p:nvPr/>
        </p:nvPicPr>
        <p:blipFill>
          <a:blip r:embed="rId3">
            <a:alphaModFix/>
          </a:blip>
          <a:stretch>
            <a:fillRect/>
          </a:stretch>
        </p:blipFill>
        <p:spPr>
          <a:xfrm>
            <a:off x="0" y="0"/>
            <a:ext cx="9144008" cy="5143501"/>
          </a:xfrm>
          <a:prstGeom prst="rect">
            <a:avLst/>
          </a:prstGeom>
          <a:noFill/>
          <a:ln>
            <a:noFill/>
          </a:ln>
        </p:spPr>
      </p:pic>
      <p:sp>
        <p:nvSpPr>
          <p:cNvPr id="87" name="Google Shape;87;p13"/>
          <p:cNvSpPr txBox="1"/>
          <p:nvPr/>
        </p:nvSpPr>
        <p:spPr>
          <a:xfrm>
            <a:off x="2158750" y="693750"/>
            <a:ext cx="4821900" cy="17238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5000" u="sng">
                <a:solidFill>
                  <a:schemeClr val="accent1"/>
                </a:solidFill>
                <a:latin typeface="Comic Sans MS"/>
                <a:ea typeface="Comic Sans MS"/>
                <a:cs typeface="Comic Sans MS"/>
                <a:sym typeface="Comic Sans MS"/>
              </a:rPr>
              <a:t>OIL PRICE ESTIMATION</a:t>
            </a:r>
            <a:endParaRPr sz="5000" u="sng">
              <a:solidFill>
                <a:schemeClr val="accent1"/>
              </a:solidFill>
              <a:latin typeface="Comic Sans MS"/>
              <a:ea typeface="Comic Sans MS"/>
              <a:cs typeface="Comic Sans MS"/>
              <a:sym typeface="Comic Sans MS"/>
            </a:endParaRPr>
          </a:p>
        </p:txBody>
      </p:sp>
      <p:sp>
        <p:nvSpPr>
          <p:cNvPr id="88" name="Google Shape;88;p13"/>
          <p:cNvSpPr txBox="1"/>
          <p:nvPr/>
        </p:nvSpPr>
        <p:spPr>
          <a:xfrm>
            <a:off x="4751050" y="3418150"/>
            <a:ext cx="3995100" cy="1154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latin typeface="Calibri"/>
                <a:ea typeface="Calibri"/>
                <a:cs typeface="Calibri"/>
                <a:sym typeface="Calibri"/>
              </a:rPr>
              <a:t>SUBASH J(S20190020253)</a:t>
            </a:r>
            <a:endParaRPr sz="2100">
              <a:solidFill>
                <a:schemeClr val="lt1"/>
              </a:solidFill>
              <a:latin typeface="Calibri"/>
              <a:ea typeface="Calibri"/>
              <a:cs typeface="Calibri"/>
              <a:sym typeface="Calibri"/>
            </a:endParaRPr>
          </a:p>
          <a:p>
            <a:pPr indent="0" lvl="0" marL="0" rtl="0" algn="l">
              <a:spcBef>
                <a:spcPts val="0"/>
              </a:spcBef>
              <a:spcAft>
                <a:spcPts val="0"/>
              </a:spcAft>
              <a:buNone/>
            </a:pPr>
            <a:r>
              <a:rPr lang="en" sz="2100">
                <a:solidFill>
                  <a:schemeClr val="lt1"/>
                </a:solidFill>
                <a:latin typeface="Calibri"/>
                <a:ea typeface="Calibri"/>
                <a:cs typeface="Calibri"/>
                <a:sym typeface="Calibri"/>
              </a:rPr>
              <a:t>PRUDHVI RAJ CH</a:t>
            </a:r>
            <a:r>
              <a:rPr lang="en" sz="2100">
                <a:solidFill>
                  <a:schemeClr val="lt1"/>
                </a:solidFill>
                <a:latin typeface="Calibri"/>
                <a:ea typeface="Calibri"/>
                <a:cs typeface="Calibri"/>
                <a:sym typeface="Calibri"/>
              </a:rPr>
              <a:t>(S20190020207)</a:t>
            </a:r>
            <a:endParaRPr sz="2100">
              <a:solidFill>
                <a:schemeClr val="lt1"/>
              </a:solidFill>
              <a:latin typeface="Calibri"/>
              <a:ea typeface="Calibri"/>
              <a:cs typeface="Calibri"/>
              <a:sym typeface="Calibri"/>
            </a:endParaRPr>
          </a:p>
          <a:p>
            <a:pPr indent="0" lvl="0" marL="0" rtl="0" algn="l">
              <a:spcBef>
                <a:spcPts val="0"/>
              </a:spcBef>
              <a:spcAft>
                <a:spcPts val="0"/>
              </a:spcAft>
              <a:buNone/>
            </a:pPr>
            <a:r>
              <a:rPr lang="en" sz="2100">
                <a:solidFill>
                  <a:schemeClr val="lt1"/>
                </a:solidFill>
                <a:latin typeface="Calibri"/>
                <a:ea typeface="Calibri"/>
                <a:cs typeface="Calibri"/>
                <a:sym typeface="Calibri"/>
              </a:rPr>
              <a:t>VENKATA SIVA T(S20190020255)</a:t>
            </a:r>
            <a:r>
              <a:rPr lang="en" sz="2100">
                <a:solidFill>
                  <a:srgbClr val="292929"/>
                </a:solidFill>
                <a:latin typeface="Calibri"/>
                <a:ea typeface="Calibri"/>
                <a:cs typeface="Calibri"/>
                <a:sym typeface="Calibri"/>
              </a:rPr>
              <a:t>)</a:t>
            </a:r>
            <a:endParaRPr sz="2100">
              <a:solidFill>
                <a:srgbClr val="292929"/>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nvSpPr>
        <p:spPr>
          <a:xfrm>
            <a:off x="386250" y="0"/>
            <a:ext cx="8371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u="sng">
                <a:solidFill>
                  <a:schemeClr val="dk2"/>
                </a:solidFill>
                <a:latin typeface="Comic Sans MS"/>
                <a:ea typeface="Comic Sans MS"/>
                <a:cs typeface="Comic Sans MS"/>
                <a:sym typeface="Comic Sans MS"/>
              </a:rPr>
              <a:t>Plot of predicted estimates from MA Model</a:t>
            </a:r>
            <a:endParaRPr b="1" sz="2600" u="sng">
              <a:solidFill>
                <a:schemeClr val="dk2"/>
              </a:solidFill>
              <a:latin typeface="Comic Sans MS"/>
              <a:ea typeface="Comic Sans MS"/>
              <a:cs typeface="Comic Sans MS"/>
              <a:sym typeface="Comic Sans MS"/>
            </a:endParaRPr>
          </a:p>
        </p:txBody>
      </p:sp>
      <p:sp>
        <p:nvSpPr>
          <p:cNvPr id="147" name="Google Shape;147;p22"/>
          <p:cNvSpPr/>
          <p:nvPr/>
        </p:nvSpPr>
        <p:spPr>
          <a:xfrm rot="5400000">
            <a:off x="4915398" y="1539523"/>
            <a:ext cx="1010100" cy="918600"/>
          </a:xfrm>
          <a:prstGeom prst="bentArrow">
            <a:avLst>
              <a:gd fmla="val 25000" name="adj1"/>
              <a:gd fmla="val 21126"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txBox="1"/>
          <p:nvPr/>
        </p:nvSpPr>
        <p:spPr>
          <a:xfrm>
            <a:off x="6022850" y="1162725"/>
            <a:ext cx="2361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Zoomed in for last 600 values for better visualisation</a:t>
            </a:r>
            <a:endParaRPr>
              <a:latin typeface="Lato"/>
              <a:ea typeface="Lato"/>
              <a:cs typeface="Lato"/>
              <a:sym typeface="Lato"/>
            </a:endParaRPr>
          </a:p>
        </p:txBody>
      </p:sp>
      <p:pic>
        <p:nvPicPr>
          <p:cNvPr id="149" name="Google Shape;149;p22"/>
          <p:cNvPicPr preferRelativeResize="0"/>
          <p:nvPr/>
        </p:nvPicPr>
        <p:blipFill>
          <a:blip r:embed="rId3">
            <a:alphaModFix/>
          </a:blip>
          <a:stretch>
            <a:fillRect/>
          </a:stretch>
        </p:blipFill>
        <p:spPr>
          <a:xfrm>
            <a:off x="253425" y="585000"/>
            <a:ext cx="4489704" cy="2651760"/>
          </a:xfrm>
          <a:prstGeom prst="rect">
            <a:avLst/>
          </a:prstGeom>
          <a:noFill/>
          <a:ln>
            <a:noFill/>
          </a:ln>
        </p:spPr>
      </p:pic>
      <p:pic>
        <p:nvPicPr>
          <p:cNvPr id="150" name="Google Shape;150;p22"/>
          <p:cNvPicPr preferRelativeResize="0"/>
          <p:nvPr/>
        </p:nvPicPr>
        <p:blipFill>
          <a:blip r:embed="rId4">
            <a:alphaModFix/>
          </a:blip>
          <a:stretch>
            <a:fillRect/>
          </a:stretch>
        </p:blipFill>
        <p:spPr>
          <a:xfrm>
            <a:off x="4846679" y="2688823"/>
            <a:ext cx="4096072" cy="232493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type="ctrTitle"/>
          </p:nvPr>
        </p:nvSpPr>
        <p:spPr>
          <a:xfrm>
            <a:off x="311700" y="109450"/>
            <a:ext cx="8520600" cy="8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r>
              <a:rPr lang="en">
                <a:solidFill>
                  <a:schemeClr val="dk2"/>
                </a:solidFill>
                <a:latin typeface="Comic Sans MS"/>
                <a:ea typeface="Comic Sans MS"/>
                <a:cs typeface="Comic Sans MS"/>
                <a:sym typeface="Comic Sans MS"/>
              </a:rPr>
              <a:t>ARMA MODEL</a:t>
            </a:r>
            <a:endParaRPr>
              <a:solidFill>
                <a:schemeClr val="dk2"/>
              </a:solidFill>
              <a:latin typeface="Comic Sans MS"/>
              <a:ea typeface="Comic Sans MS"/>
              <a:cs typeface="Comic Sans MS"/>
              <a:sym typeface="Comic Sans MS"/>
            </a:endParaRPr>
          </a:p>
        </p:txBody>
      </p:sp>
      <p:sp>
        <p:nvSpPr>
          <p:cNvPr id="156" name="Google Shape;156;p23"/>
          <p:cNvSpPr txBox="1"/>
          <p:nvPr>
            <p:ph idx="1" type="subTitle"/>
          </p:nvPr>
        </p:nvSpPr>
        <p:spPr>
          <a:xfrm>
            <a:off x="311700" y="938050"/>
            <a:ext cx="8520600" cy="3955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rgbClr val="292929"/>
              </a:buClr>
              <a:buSzPts val="2000"/>
              <a:buFont typeface="Comic Sans MS"/>
              <a:buChar char="●"/>
            </a:pPr>
            <a:r>
              <a:rPr lang="en" sz="2000">
                <a:solidFill>
                  <a:srgbClr val="292929"/>
                </a:solidFill>
                <a:highlight>
                  <a:srgbClr val="FFFFFF"/>
                </a:highlight>
                <a:latin typeface="Comic Sans MS"/>
                <a:ea typeface="Comic Sans MS"/>
                <a:cs typeface="Comic Sans MS"/>
                <a:sym typeface="Comic Sans MS"/>
              </a:rPr>
              <a:t>This is a model that is combined from the AR and MA models.</a:t>
            </a:r>
            <a:endParaRPr sz="2000">
              <a:solidFill>
                <a:srgbClr val="292929"/>
              </a:solidFill>
              <a:highlight>
                <a:srgbClr val="FFFFFF"/>
              </a:highlight>
              <a:latin typeface="Comic Sans MS"/>
              <a:ea typeface="Comic Sans MS"/>
              <a:cs typeface="Comic Sans MS"/>
              <a:sym typeface="Comic Sans MS"/>
            </a:endParaRPr>
          </a:p>
          <a:p>
            <a:pPr indent="0" lvl="0" marL="457200" rtl="0" algn="l">
              <a:spcBef>
                <a:spcPts val="0"/>
              </a:spcBef>
              <a:spcAft>
                <a:spcPts val="0"/>
              </a:spcAft>
              <a:buNone/>
            </a:pPr>
            <a:r>
              <a:t/>
            </a:r>
            <a:endParaRPr sz="2000">
              <a:solidFill>
                <a:srgbClr val="292929"/>
              </a:solidFill>
              <a:highlight>
                <a:srgbClr val="FFFFFF"/>
              </a:highlight>
              <a:latin typeface="Comic Sans MS"/>
              <a:ea typeface="Comic Sans MS"/>
              <a:cs typeface="Comic Sans MS"/>
              <a:sym typeface="Comic Sans MS"/>
            </a:endParaRPr>
          </a:p>
          <a:p>
            <a:pPr indent="-355600" lvl="0" marL="457200" rtl="0" algn="l">
              <a:spcBef>
                <a:spcPts val="0"/>
              </a:spcBef>
              <a:spcAft>
                <a:spcPts val="0"/>
              </a:spcAft>
              <a:buClr>
                <a:srgbClr val="292929"/>
              </a:buClr>
              <a:buSzPts val="2000"/>
              <a:buFont typeface="Comic Sans MS"/>
              <a:buChar char="●"/>
            </a:pPr>
            <a:r>
              <a:rPr lang="en" sz="2000">
                <a:solidFill>
                  <a:srgbClr val="292929"/>
                </a:solidFill>
                <a:highlight>
                  <a:srgbClr val="FFFFFF"/>
                </a:highlight>
                <a:latin typeface="Comic Sans MS"/>
                <a:ea typeface="Comic Sans MS"/>
                <a:cs typeface="Comic Sans MS"/>
                <a:sym typeface="Comic Sans MS"/>
              </a:rPr>
              <a:t> In this model, the impact of previous lags along with the residuals is considered for forecasting the future values of the time series.</a:t>
            </a:r>
            <a:endParaRPr sz="2000">
              <a:solidFill>
                <a:srgbClr val="292929"/>
              </a:solidFill>
              <a:highlight>
                <a:srgbClr val="FFFFFF"/>
              </a:highlight>
              <a:latin typeface="Comic Sans MS"/>
              <a:ea typeface="Comic Sans MS"/>
              <a:cs typeface="Comic Sans MS"/>
              <a:sym typeface="Comic Sans MS"/>
            </a:endParaRPr>
          </a:p>
          <a:p>
            <a:pPr indent="0" lvl="0" marL="457200" rtl="0" algn="l">
              <a:spcBef>
                <a:spcPts val="0"/>
              </a:spcBef>
              <a:spcAft>
                <a:spcPts val="0"/>
              </a:spcAft>
              <a:buNone/>
            </a:pPr>
            <a:r>
              <a:t/>
            </a:r>
            <a:endParaRPr sz="2000">
              <a:solidFill>
                <a:srgbClr val="292929"/>
              </a:solidFill>
              <a:highlight>
                <a:srgbClr val="FFFFFF"/>
              </a:highlight>
              <a:latin typeface="Comic Sans MS"/>
              <a:ea typeface="Comic Sans MS"/>
              <a:cs typeface="Comic Sans MS"/>
              <a:sym typeface="Comic Sans MS"/>
            </a:endParaRPr>
          </a:p>
          <a:p>
            <a:pPr indent="-355600" lvl="0" marL="457200" rtl="0" algn="l">
              <a:spcBef>
                <a:spcPts val="0"/>
              </a:spcBef>
              <a:spcAft>
                <a:spcPts val="0"/>
              </a:spcAft>
              <a:buClr>
                <a:srgbClr val="292929"/>
              </a:buClr>
              <a:buSzPts val="2000"/>
              <a:buChar char="●"/>
            </a:pPr>
            <a:r>
              <a:rPr lang="en" sz="2000">
                <a:solidFill>
                  <a:srgbClr val="292929"/>
                </a:solidFill>
                <a:highlight>
                  <a:srgbClr val="FFFFFF"/>
                </a:highlight>
                <a:latin typeface="Comic Sans MS"/>
                <a:ea typeface="Comic Sans MS"/>
                <a:cs typeface="Comic Sans MS"/>
                <a:sym typeface="Comic Sans MS"/>
              </a:rPr>
              <a:t> Here β(beta) represents the coefficients of the AR model and α(alpha)represents the coefficients of the MA model</a:t>
            </a:r>
            <a:r>
              <a:rPr lang="en" sz="2000">
                <a:solidFill>
                  <a:srgbClr val="292929"/>
                </a:solidFill>
                <a:highlight>
                  <a:srgbClr val="FFFFFF"/>
                </a:highlight>
                <a:latin typeface="Georgia"/>
                <a:ea typeface="Georgia"/>
                <a:cs typeface="Georgia"/>
                <a:sym typeface="Georgia"/>
              </a:rPr>
              <a:t>.</a:t>
            </a:r>
            <a:endParaRPr sz="20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20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b="1" lang="en" sz="2200">
                <a:solidFill>
                  <a:srgbClr val="292929"/>
                </a:solidFill>
                <a:highlight>
                  <a:srgbClr val="FFFFFF"/>
                </a:highlight>
                <a:latin typeface="Georgia"/>
                <a:ea typeface="Georgia"/>
                <a:cs typeface="Georgia"/>
                <a:sym typeface="Georgia"/>
              </a:rPr>
              <a:t>Yt = β₁* yₜ-₁ + α₁* Ɛₜ-₁ + β₂* yₜ-₂ + α₂ * Ɛₜ-₂ + β₃ * yₜ-₃ + α₃ * Ɛₜ-₃ +………… + βₖ * yₜ-ₖ + αₖ * Ɛₜ-ₖ</a:t>
            </a:r>
            <a:endParaRPr sz="22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nvSpPr>
        <p:spPr>
          <a:xfrm>
            <a:off x="386250" y="0"/>
            <a:ext cx="8371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u="sng">
                <a:solidFill>
                  <a:schemeClr val="dk2"/>
                </a:solidFill>
                <a:latin typeface="Comic Sans MS"/>
                <a:ea typeface="Comic Sans MS"/>
                <a:cs typeface="Comic Sans MS"/>
                <a:sym typeface="Comic Sans MS"/>
              </a:rPr>
              <a:t>Plot of predicted estimates from ARMA Model</a:t>
            </a:r>
            <a:endParaRPr b="1" sz="2600" u="sng">
              <a:solidFill>
                <a:schemeClr val="dk2"/>
              </a:solidFill>
              <a:latin typeface="Comic Sans MS"/>
              <a:ea typeface="Comic Sans MS"/>
              <a:cs typeface="Comic Sans MS"/>
              <a:sym typeface="Comic Sans MS"/>
            </a:endParaRPr>
          </a:p>
        </p:txBody>
      </p:sp>
      <p:sp>
        <p:nvSpPr>
          <p:cNvPr id="162" name="Google Shape;162;p24"/>
          <p:cNvSpPr/>
          <p:nvPr/>
        </p:nvSpPr>
        <p:spPr>
          <a:xfrm rot="5400000">
            <a:off x="4915398" y="1539523"/>
            <a:ext cx="1010100" cy="918600"/>
          </a:xfrm>
          <a:prstGeom prst="bentArrow">
            <a:avLst>
              <a:gd fmla="val 25000" name="adj1"/>
              <a:gd fmla="val 21126"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4"/>
          <p:cNvSpPr txBox="1"/>
          <p:nvPr/>
        </p:nvSpPr>
        <p:spPr>
          <a:xfrm>
            <a:off x="6022850" y="1162725"/>
            <a:ext cx="2361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Zoomed in for last 600 values for better visualisation</a:t>
            </a:r>
            <a:endParaRPr>
              <a:latin typeface="Lato"/>
              <a:ea typeface="Lato"/>
              <a:cs typeface="Lato"/>
              <a:sym typeface="Lato"/>
            </a:endParaRPr>
          </a:p>
        </p:txBody>
      </p:sp>
      <p:pic>
        <p:nvPicPr>
          <p:cNvPr id="164" name="Google Shape;164;p24"/>
          <p:cNvPicPr preferRelativeResize="0"/>
          <p:nvPr/>
        </p:nvPicPr>
        <p:blipFill>
          <a:blip r:embed="rId3">
            <a:alphaModFix/>
          </a:blip>
          <a:stretch>
            <a:fillRect/>
          </a:stretch>
        </p:blipFill>
        <p:spPr>
          <a:xfrm>
            <a:off x="152400" y="737400"/>
            <a:ext cx="4392799" cy="2493355"/>
          </a:xfrm>
          <a:prstGeom prst="rect">
            <a:avLst/>
          </a:prstGeom>
          <a:noFill/>
          <a:ln>
            <a:noFill/>
          </a:ln>
        </p:spPr>
      </p:pic>
      <p:pic>
        <p:nvPicPr>
          <p:cNvPr id="165" name="Google Shape;165;p24"/>
          <p:cNvPicPr preferRelativeResize="0"/>
          <p:nvPr/>
        </p:nvPicPr>
        <p:blipFill>
          <a:blip r:embed="rId4">
            <a:alphaModFix/>
          </a:blip>
          <a:stretch>
            <a:fillRect/>
          </a:stretch>
        </p:blipFill>
        <p:spPr>
          <a:xfrm>
            <a:off x="4697599" y="2656273"/>
            <a:ext cx="4113504" cy="23348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ctrTitle"/>
          </p:nvPr>
        </p:nvSpPr>
        <p:spPr>
          <a:xfrm>
            <a:off x="311700" y="136025"/>
            <a:ext cx="8520600" cy="96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r>
              <a:rPr lang="en" sz="3244">
                <a:latin typeface="Comic Sans MS"/>
                <a:ea typeface="Comic Sans MS"/>
                <a:cs typeface="Comic Sans MS"/>
                <a:sym typeface="Comic Sans MS"/>
              </a:rPr>
              <a:t>     </a:t>
            </a:r>
            <a:r>
              <a:rPr lang="en" sz="3244">
                <a:solidFill>
                  <a:schemeClr val="dk2"/>
                </a:solidFill>
                <a:latin typeface="Comic Sans MS"/>
                <a:ea typeface="Comic Sans MS"/>
                <a:cs typeface="Comic Sans MS"/>
                <a:sym typeface="Comic Sans MS"/>
              </a:rPr>
              <a:t>ARIMA </a:t>
            </a:r>
            <a:r>
              <a:rPr lang="en" sz="3244">
                <a:solidFill>
                  <a:schemeClr val="dk2"/>
                </a:solidFill>
                <a:latin typeface="Comic Sans MS"/>
                <a:ea typeface="Comic Sans MS"/>
                <a:cs typeface="Comic Sans MS"/>
                <a:sym typeface="Comic Sans MS"/>
              </a:rPr>
              <a:t>MODEL</a:t>
            </a:r>
            <a:endParaRPr sz="3244">
              <a:solidFill>
                <a:schemeClr val="dk2"/>
              </a:solidFill>
              <a:latin typeface="Comic Sans MS"/>
              <a:ea typeface="Comic Sans MS"/>
              <a:cs typeface="Comic Sans MS"/>
              <a:sym typeface="Comic Sans MS"/>
            </a:endParaRPr>
          </a:p>
        </p:txBody>
      </p:sp>
      <p:sp>
        <p:nvSpPr>
          <p:cNvPr id="171" name="Google Shape;171;p25"/>
          <p:cNvSpPr txBox="1"/>
          <p:nvPr>
            <p:ph idx="1" type="subTitle"/>
          </p:nvPr>
        </p:nvSpPr>
        <p:spPr>
          <a:xfrm>
            <a:off x="221000" y="1103225"/>
            <a:ext cx="8520600" cy="3914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Font typeface="Comic Sans MS"/>
              <a:buChar char="●"/>
            </a:pPr>
            <a:r>
              <a:rPr lang="en" sz="2000">
                <a:latin typeface="Comic Sans MS"/>
                <a:ea typeface="Comic Sans MS"/>
                <a:cs typeface="Comic Sans MS"/>
                <a:sym typeface="Comic Sans MS"/>
              </a:rPr>
              <a:t>ARIMA models have shown efficient capability to generate short-term forecasts.</a:t>
            </a:r>
            <a:endParaRPr sz="2000">
              <a:latin typeface="Comic Sans MS"/>
              <a:ea typeface="Comic Sans MS"/>
              <a:cs typeface="Comic Sans MS"/>
              <a:sym typeface="Comic Sans MS"/>
            </a:endParaRPr>
          </a:p>
          <a:p>
            <a:pPr indent="0" lvl="0" marL="457200" rtl="0" algn="l">
              <a:spcBef>
                <a:spcPts val="0"/>
              </a:spcBef>
              <a:spcAft>
                <a:spcPts val="0"/>
              </a:spcAft>
              <a:buNone/>
            </a:pPr>
            <a:r>
              <a:t/>
            </a:r>
            <a:endParaRPr sz="2000">
              <a:latin typeface="Comic Sans MS"/>
              <a:ea typeface="Comic Sans MS"/>
              <a:cs typeface="Comic Sans MS"/>
              <a:sym typeface="Comic Sans MS"/>
            </a:endParaRPr>
          </a:p>
          <a:p>
            <a:pPr indent="-355600" lvl="0" marL="457200" rtl="0" algn="l">
              <a:spcBef>
                <a:spcPts val="0"/>
              </a:spcBef>
              <a:spcAft>
                <a:spcPts val="0"/>
              </a:spcAft>
              <a:buSzPts val="2000"/>
              <a:buFont typeface="Comic Sans MS"/>
              <a:buChar char="●"/>
            </a:pPr>
            <a:r>
              <a:rPr lang="en" sz="2000">
                <a:latin typeface="Comic Sans MS"/>
                <a:ea typeface="Comic Sans MS"/>
                <a:cs typeface="Comic Sans MS"/>
                <a:sym typeface="Comic Sans MS"/>
              </a:rPr>
              <a:t>ARIMA model uses time series data for identifying and estimating the stock price.</a:t>
            </a:r>
            <a:endParaRPr sz="2000">
              <a:latin typeface="Comic Sans MS"/>
              <a:ea typeface="Comic Sans MS"/>
              <a:cs typeface="Comic Sans MS"/>
              <a:sym typeface="Comic Sans MS"/>
            </a:endParaRPr>
          </a:p>
          <a:p>
            <a:pPr indent="0" lvl="0" marL="914400" rtl="0" algn="l">
              <a:spcBef>
                <a:spcPts val="0"/>
              </a:spcBef>
              <a:spcAft>
                <a:spcPts val="0"/>
              </a:spcAft>
              <a:buNone/>
            </a:pPr>
            <a:r>
              <a:t/>
            </a:r>
            <a:endParaRPr sz="2000">
              <a:latin typeface="Comic Sans MS"/>
              <a:ea typeface="Comic Sans MS"/>
              <a:cs typeface="Comic Sans MS"/>
              <a:sym typeface="Comic Sans MS"/>
            </a:endParaRPr>
          </a:p>
          <a:p>
            <a:pPr indent="-355600" lvl="0" marL="457200" rtl="0" algn="l">
              <a:spcBef>
                <a:spcPts val="0"/>
              </a:spcBef>
              <a:spcAft>
                <a:spcPts val="0"/>
              </a:spcAft>
              <a:buSzPts val="2000"/>
              <a:buFont typeface="Comic Sans MS"/>
              <a:buChar char="●"/>
            </a:pPr>
            <a:r>
              <a:rPr lang="en" sz="2000">
                <a:latin typeface="Comic Sans MS"/>
                <a:ea typeface="Comic Sans MS"/>
                <a:cs typeface="Comic Sans MS"/>
                <a:sym typeface="Comic Sans MS"/>
              </a:rPr>
              <a:t>In ARIMA model, the future value of a variable is a linear combination of past values and past errors.</a:t>
            </a:r>
            <a:endParaRPr sz="2000">
              <a:latin typeface="Comic Sans MS"/>
              <a:ea typeface="Comic Sans MS"/>
              <a:cs typeface="Comic Sans MS"/>
              <a:sym typeface="Comic Sans MS"/>
            </a:endParaRPr>
          </a:p>
          <a:p>
            <a:pPr indent="0" lvl="0" marL="457200" rtl="0" algn="l">
              <a:spcBef>
                <a:spcPts val="0"/>
              </a:spcBef>
              <a:spcAft>
                <a:spcPts val="0"/>
              </a:spcAft>
              <a:buNone/>
            </a:pPr>
            <a:r>
              <a:rPr lang="en" sz="2000">
                <a:solidFill>
                  <a:schemeClr val="dk2"/>
                </a:solidFill>
                <a:latin typeface="Comic Sans MS"/>
                <a:ea typeface="Comic Sans MS"/>
                <a:cs typeface="Comic Sans MS"/>
                <a:sym typeface="Comic Sans MS"/>
              </a:rPr>
              <a:t>    </a:t>
            </a:r>
            <a:endParaRPr sz="2000">
              <a:solidFill>
                <a:schemeClr val="dk2"/>
              </a:solidFill>
              <a:latin typeface="Comic Sans MS"/>
              <a:ea typeface="Comic Sans MS"/>
              <a:cs typeface="Comic Sans MS"/>
              <a:sym typeface="Comic Sans MS"/>
            </a:endParaRPr>
          </a:p>
          <a:p>
            <a:pPr indent="-355600" lvl="0" marL="457200" rtl="0" algn="l">
              <a:spcBef>
                <a:spcPts val="0"/>
              </a:spcBef>
              <a:spcAft>
                <a:spcPts val="0"/>
              </a:spcAft>
              <a:buClr>
                <a:schemeClr val="dk2"/>
              </a:buClr>
              <a:buSzPts val="2000"/>
              <a:buFont typeface="Comic Sans MS"/>
              <a:buChar char="●"/>
            </a:pPr>
            <a:r>
              <a:t/>
            </a:r>
            <a:endParaRPr sz="2000">
              <a:solidFill>
                <a:schemeClr val="dk2"/>
              </a:solidFill>
              <a:latin typeface="Comic Sans MS"/>
              <a:ea typeface="Comic Sans MS"/>
              <a:cs typeface="Comic Sans MS"/>
              <a:sym typeface="Comic Sans MS"/>
            </a:endParaRPr>
          </a:p>
          <a:p>
            <a:pPr indent="-355600" lvl="0" marL="457200" rtl="0" algn="l">
              <a:spcBef>
                <a:spcPts val="0"/>
              </a:spcBef>
              <a:spcAft>
                <a:spcPts val="0"/>
              </a:spcAft>
              <a:buClr>
                <a:schemeClr val="dk2"/>
              </a:buClr>
              <a:buSzPts val="2000"/>
              <a:buFont typeface="Comic Sans MS"/>
              <a:buChar char="●"/>
            </a:pPr>
            <a:r>
              <a:rPr lang="en" sz="2000">
                <a:solidFill>
                  <a:schemeClr val="dk2"/>
                </a:solidFill>
                <a:latin typeface="Comic Sans MS"/>
                <a:ea typeface="Comic Sans MS"/>
                <a:cs typeface="Comic Sans MS"/>
                <a:sym typeface="Comic Sans MS"/>
              </a:rPr>
              <a:t>Yt is the actual value and t ε is the random error at t</a:t>
            </a:r>
            <a:endParaRPr sz="2000">
              <a:solidFill>
                <a:schemeClr val="dk2"/>
              </a:solidFill>
              <a:latin typeface="Comic Sans MS"/>
              <a:ea typeface="Comic Sans MS"/>
              <a:cs typeface="Comic Sans MS"/>
              <a:sym typeface="Comic Sans MS"/>
            </a:endParaRPr>
          </a:p>
        </p:txBody>
      </p:sp>
      <p:pic>
        <p:nvPicPr>
          <p:cNvPr id="172" name="Google Shape;172;p25"/>
          <p:cNvPicPr preferRelativeResize="0"/>
          <p:nvPr/>
        </p:nvPicPr>
        <p:blipFill>
          <a:blip r:embed="rId3">
            <a:alphaModFix/>
          </a:blip>
          <a:stretch>
            <a:fillRect/>
          </a:stretch>
        </p:blipFill>
        <p:spPr>
          <a:xfrm>
            <a:off x="392950" y="3793625"/>
            <a:ext cx="8025575" cy="453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nvSpPr>
        <p:spPr>
          <a:xfrm>
            <a:off x="386250" y="0"/>
            <a:ext cx="8371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u="sng">
                <a:solidFill>
                  <a:schemeClr val="dk2"/>
                </a:solidFill>
                <a:latin typeface="Comic Sans MS"/>
                <a:ea typeface="Comic Sans MS"/>
                <a:cs typeface="Comic Sans MS"/>
                <a:sym typeface="Comic Sans MS"/>
              </a:rPr>
              <a:t>Plot of predicted estimates from ARIMA Model</a:t>
            </a:r>
            <a:endParaRPr b="1" sz="2600" u="sng">
              <a:solidFill>
                <a:schemeClr val="dk2"/>
              </a:solidFill>
              <a:latin typeface="Comic Sans MS"/>
              <a:ea typeface="Comic Sans MS"/>
              <a:cs typeface="Comic Sans MS"/>
              <a:sym typeface="Comic Sans MS"/>
            </a:endParaRPr>
          </a:p>
        </p:txBody>
      </p:sp>
      <p:sp>
        <p:nvSpPr>
          <p:cNvPr id="178" name="Google Shape;178;p26"/>
          <p:cNvSpPr/>
          <p:nvPr/>
        </p:nvSpPr>
        <p:spPr>
          <a:xfrm rot="5400000">
            <a:off x="4915398" y="1539523"/>
            <a:ext cx="1010100" cy="918600"/>
          </a:xfrm>
          <a:prstGeom prst="bentArrow">
            <a:avLst>
              <a:gd fmla="val 25000" name="adj1"/>
              <a:gd fmla="val 21126"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6"/>
          <p:cNvSpPr txBox="1"/>
          <p:nvPr/>
        </p:nvSpPr>
        <p:spPr>
          <a:xfrm>
            <a:off x="6022850" y="1162725"/>
            <a:ext cx="2361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Zoomed in for last 600 values for better visualisation</a:t>
            </a:r>
            <a:endParaRPr>
              <a:latin typeface="Lato"/>
              <a:ea typeface="Lato"/>
              <a:cs typeface="Lato"/>
              <a:sym typeface="Lato"/>
            </a:endParaRPr>
          </a:p>
        </p:txBody>
      </p:sp>
      <p:pic>
        <p:nvPicPr>
          <p:cNvPr id="180" name="Google Shape;180;p26"/>
          <p:cNvPicPr preferRelativeResize="0"/>
          <p:nvPr/>
        </p:nvPicPr>
        <p:blipFill>
          <a:blip r:embed="rId3">
            <a:alphaModFix/>
          </a:blip>
          <a:stretch>
            <a:fillRect/>
          </a:stretch>
        </p:blipFill>
        <p:spPr>
          <a:xfrm>
            <a:off x="152400" y="737400"/>
            <a:ext cx="4545200" cy="2579858"/>
          </a:xfrm>
          <a:prstGeom prst="rect">
            <a:avLst/>
          </a:prstGeom>
          <a:noFill/>
          <a:ln>
            <a:noFill/>
          </a:ln>
        </p:spPr>
      </p:pic>
      <p:pic>
        <p:nvPicPr>
          <p:cNvPr id="181" name="Google Shape;181;p26"/>
          <p:cNvPicPr preferRelativeResize="0"/>
          <p:nvPr/>
        </p:nvPicPr>
        <p:blipFill>
          <a:blip r:embed="rId4">
            <a:alphaModFix/>
          </a:blip>
          <a:stretch>
            <a:fillRect/>
          </a:stretch>
        </p:blipFill>
        <p:spPr>
          <a:xfrm>
            <a:off x="4850000" y="2656273"/>
            <a:ext cx="4113504" cy="23348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type="ctrTitle"/>
          </p:nvPr>
        </p:nvSpPr>
        <p:spPr>
          <a:xfrm>
            <a:off x="205900" y="0"/>
            <a:ext cx="8520600" cy="90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r>
              <a:rPr lang="en">
                <a:solidFill>
                  <a:schemeClr val="dk2"/>
                </a:solidFill>
                <a:latin typeface="Comic Sans MS"/>
                <a:ea typeface="Comic Sans MS"/>
                <a:cs typeface="Comic Sans MS"/>
                <a:sym typeface="Comic Sans MS"/>
              </a:rPr>
              <a:t>LSTM MODEL</a:t>
            </a:r>
            <a:endParaRPr>
              <a:solidFill>
                <a:schemeClr val="dk2"/>
              </a:solidFill>
              <a:latin typeface="Comic Sans MS"/>
              <a:ea typeface="Comic Sans MS"/>
              <a:cs typeface="Comic Sans MS"/>
              <a:sym typeface="Comic Sans MS"/>
            </a:endParaRPr>
          </a:p>
        </p:txBody>
      </p:sp>
      <p:sp>
        <p:nvSpPr>
          <p:cNvPr id="187" name="Google Shape;187;p27"/>
          <p:cNvSpPr txBox="1"/>
          <p:nvPr>
            <p:ph idx="1" type="subTitle"/>
          </p:nvPr>
        </p:nvSpPr>
        <p:spPr>
          <a:xfrm>
            <a:off x="311700" y="816275"/>
            <a:ext cx="8520600" cy="42621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rgbClr val="000000"/>
              </a:buClr>
              <a:buSzPts val="2000"/>
              <a:buFont typeface="Comic Sans MS"/>
              <a:buChar char="●"/>
            </a:pPr>
            <a:r>
              <a:rPr lang="en" sz="2000">
                <a:solidFill>
                  <a:srgbClr val="000000"/>
                </a:solidFill>
                <a:latin typeface="Comic Sans MS"/>
                <a:ea typeface="Comic Sans MS"/>
                <a:cs typeface="Comic Sans MS"/>
                <a:sym typeface="Comic Sans MS"/>
              </a:rPr>
              <a:t>LSTM is a special type of recurrent neural network (RNN).</a:t>
            </a:r>
            <a:endParaRPr sz="2000">
              <a:solidFill>
                <a:srgbClr val="000000"/>
              </a:solidFill>
              <a:latin typeface="Comic Sans MS"/>
              <a:ea typeface="Comic Sans MS"/>
              <a:cs typeface="Comic Sans MS"/>
              <a:sym typeface="Comic Sans MS"/>
            </a:endParaRPr>
          </a:p>
          <a:p>
            <a:pPr indent="0" lvl="0" marL="914400" rtl="0" algn="l">
              <a:spcBef>
                <a:spcPts val="0"/>
              </a:spcBef>
              <a:spcAft>
                <a:spcPts val="0"/>
              </a:spcAft>
              <a:buNone/>
            </a:pPr>
            <a:r>
              <a:t/>
            </a:r>
            <a:endParaRPr sz="2000">
              <a:solidFill>
                <a:srgbClr val="000000"/>
              </a:solidFill>
              <a:latin typeface="Comic Sans MS"/>
              <a:ea typeface="Comic Sans MS"/>
              <a:cs typeface="Comic Sans MS"/>
              <a:sym typeface="Comic Sans MS"/>
            </a:endParaRPr>
          </a:p>
          <a:p>
            <a:pPr indent="-355600" lvl="0" marL="457200" rtl="0" algn="l">
              <a:spcBef>
                <a:spcPts val="0"/>
              </a:spcBef>
              <a:spcAft>
                <a:spcPts val="0"/>
              </a:spcAft>
              <a:buClr>
                <a:srgbClr val="000000"/>
              </a:buClr>
              <a:buSzPts val="2000"/>
              <a:buFont typeface="Comic Sans MS"/>
              <a:buChar char="●"/>
            </a:pPr>
            <a:r>
              <a:rPr lang="en" sz="2000">
                <a:solidFill>
                  <a:srgbClr val="000000"/>
                </a:solidFill>
                <a:latin typeface="Comic Sans MS"/>
                <a:ea typeface="Comic Sans MS"/>
                <a:cs typeface="Comic Sans MS"/>
                <a:sym typeface="Comic Sans MS"/>
              </a:rPr>
              <a:t>RNN model can recycle the weight parameters of neurons and can effectively employ past data information for prediction.</a:t>
            </a:r>
            <a:endParaRPr sz="2000">
              <a:solidFill>
                <a:srgbClr val="000000"/>
              </a:solidFill>
              <a:latin typeface="Comic Sans MS"/>
              <a:ea typeface="Comic Sans MS"/>
              <a:cs typeface="Comic Sans MS"/>
              <a:sym typeface="Comic Sans MS"/>
            </a:endParaRPr>
          </a:p>
          <a:p>
            <a:pPr indent="0" lvl="0" marL="914400" rtl="0" algn="l">
              <a:spcBef>
                <a:spcPts val="0"/>
              </a:spcBef>
              <a:spcAft>
                <a:spcPts val="0"/>
              </a:spcAft>
              <a:buNone/>
            </a:pPr>
            <a:r>
              <a:t/>
            </a:r>
            <a:endParaRPr sz="2000">
              <a:solidFill>
                <a:srgbClr val="000000"/>
              </a:solidFill>
              <a:latin typeface="Comic Sans MS"/>
              <a:ea typeface="Comic Sans MS"/>
              <a:cs typeface="Comic Sans MS"/>
              <a:sym typeface="Comic Sans MS"/>
            </a:endParaRPr>
          </a:p>
          <a:p>
            <a:pPr indent="-355600" lvl="0" marL="457200" rtl="0" algn="l">
              <a:spcBef>
                <a:spcPts val="0"/>
              </a:spcBef>
              <a:spcAft>
                <a:spcPts val="0"/>
              </a:spcAft>
              <a:buClr>
                <a:srgbClr val="000000"/>
              </a:buClr>
              <a:buSzPts val="2000"/>
              <a:buFont typeface="Comic Sans MS"/>
              <a:buChar char="●"/>
            </a:pPr>
            <a:r>
              <a:rPr lang="en" sz="2000">
                <a:solidFill>
                  <a:srgbClr val="000000"/>
                </a:solidFill>
                <a:latin typeface="Comic Sans MS"/>
                <a:ea typeface="Comic Sans MS"/>
                <a:cs typeface="Comic Sans MS"/>
                <a:sym typeface="Comic Sans MS"/>
              </a:rPr>
              <a:t>Compared with the RNN model, the LSTM model introduces a cell state  and uses the input gate,forget gate , and output gate .The three gates are used to maintain and control information.</a:t>
            </a:r>
            <a:endParaRPr sz="2000">
              <a:solidFill>
                <a:srgbClr val="000000"/>
              </a:solidFill>
              <a:latin typeface="Comic Sans MS"/>
              <a:ea typeface="Comic Sans MS"/>
              <a:cs typeface="Comic Sans MS"/>
              <a:sym typeface="Comic Sans MS"/>
            </a:endParaRPr>
          </a:p>
        </p:txBody>
      </p:sp>
      <p:pic>
        <p:nvPicPr>
          <p:cNvPr id="188" name="Google Shape;188;p27"/>
          <p:cNvPicPr preferRelativeResize="0"/>
          <p:nvPr/>
        </p:nvPicPr>
        <p:blipFill>
          <a:blip r:embed="rId3">
            <a:alphaModFix/>
          </a:blip>
          <a:stretch>
            <a:fillRect/>
          </a:stretch>
        </p:blipFill>
        <p:spPr>
          <a:xfrm>
            <a:off x="4868100" y="3646200"/>
            <a:ext cx="3964199" cy="981075"/>
          </a:xfrm>
          <a:prstGeom prst="rect">
            <a:avLst/>
          </a:prstGeom>
          <a:noFill/>
          <a:ln>
            <a:noFill/>
          </a:ln>
        </p:spPr>
      </p:pic>
      <p:pic>
        <p:nvPicPr>
          <p:cNvPr id="189" name="Google Shape;189;p27"/>
          <p:cNvPicPr preferRelativeResize="0"/>
          <p:nvPr/>
        </p:nvPicPr>
        <p:blipFill>
          <a:blip r:embed="rId4">
            <a:alphaModFix/>
          </a:blip>
          <a:stretch>
            <a:fillRect/>
          </a:stretch>
        </p:blipFill>
        <p:spPr>
          <a:xfrm>
            <a:off x="311700" y="3357875"/>
            <a:ext cx="4115626" cy="1557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nvSpPr>
        <p:spPr>
          <a:xfrm>
            <a:off x="386250" y="0"/>
            <a:ext cx="8371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u="sng">
                <a:solidFill>
                  <a:schemeClr val="dk2"/>
                </a:solidFill>
                <a:latin typeface="Comic Sans MS"/>
                <a:ea typeface="Comic Sans MS"/>
                <a:cs typeface="Comic Sans MS"/>
                <a:sym typeface="Comic Sans MS"/>
              </a:rPr>
              <a:t>Plot of predicted estimates from LSTM Model</a:t>
            </a:r>
            <a:endParaRPr b="1" sz="2600" u="sng">
              <a:solidFill>
                <a:schemeClr val="dk2"/>
              </a:solidFill>
              <a:latin typeface="Comic Sans MS"/>
              <a:ea typeface="Comic Sans MS"/>
              <a:cs typeface="Comic Sans MS"/>
              <a:sym typeface="Comic Sans MS"/>
            </a:endParaRPr>
          </a:p>
        </p:txBody>
      </p:sp>
      <p:sp>
        <p:nvSpPr>
          <p:cNvPr id="195" name="Google Shape;195;p28"/>
          <p:cNvSpPr/>
          <p:nvPr/>
        </p:nvSpPr>
        <p:spPr>
          <a:xfrm rot="5400000">
            <a:off x="4915398" y="1539523"/>
            <a:ext cx="1010100" cy="918600"/>
          </a:xfrm>
          <a:prstGeom prst="bentArrow">
            <a:avLst>
              <a:gd fmla="val 25000" name="adj1"/>
              <a:gd fmla="val 21126"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8"/>
          <p:cNvSpPr txBox="1"/>
          <p:nvPr/>
        </p:nvSpPr>
        <p:spPr>
          <a:xfrm>
            <a:off x="6022850" y="1162725"/>
            <a:ext cx="2361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Zoomed in for last 600 values for better visualisation</a:t>
            </a:r>
            <a:endParaRPr>
              <a:latin typeface="Lato"/>
              <a:ea typeface="Lato"/>
              <a:cs typeface="Lato"/>
              <a:sym typeface="Lato"/>
            </a:endParaRPr>
          </a:p>
        </p:txBody>
      </p:sp>
      <p:pic>
        <p:nvPicPr>
          <p:cNvPr id="197" name="Google Shape;197;p28"/>
          <p:cNvPicPr preferRelativeResize="0"/>
          <p:nvPr/>
        </p:nvPicPr>
        <p:blipFill>
          <a:blip r:embed="rId3">
            <a:alphaModFix/>
          </a:blip>
          <a:stretch>
            <a:fillRect/>
          </a:stretch>
        </p:blipFill>
        <p:spPr>
          <a:xfrm>
            <a:off x="152400" y="737400"/>
            <a:ext cx="4545201" cy="2699904"/>
          </a:xfrm>
          <a:prstGeom prst="rect">
            <a:avLst/>
          </a:prstGeom>
          <a:noFill/>
          <a:ln>
            <a:noFill/>
          </a:ln>
        </p:spPr>
      </p:pic>
      <p:pic>
        <p:nvPicPr>
          <p:cNvPr id="198" name="Google Shape;198;p28"/>
          <p:cNvPicPr preferRelativeResize="0"/>
          <p:nvPr/>
        </p:nvPicPr>
        <p:blipFill>
          <a:blip r:embed="rId4">
            <a:alphaModFix/>
          </a:blip>
          <a:stretch>
            <a:fillRect/>
          </a:stretch>
        </p:blipFill>
        <p:spPr>
          <a:xfrm>
            <a:off x="4850001" y="2656273"/>
            <a:ext cx="4113504" cy="233482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type="ctrTitle"/>
          </p:nvPr>
        </p:nvSpPr>
        <p:spPr>
          <a:xfrm>
            <a:off x="311700" y="0"/>
            <a:ext cx="8520600" cy="96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r>
              <a:rPr lang="en">
                <a:solidFill>
                  <a:schemeClr val="dk2"/>
                </a:solidFill>
                <a:latin typeface="Comic Sans MS"/>
                <a:ea typeface="Comic Sans MS"/>
                <a:cs typeface="Comic Sans MS"/>
                <a:sym typeface="Comic Sans MS"/>
              </a:rPr>
              <a:t>GRU MODEL</a:t>
            </a:r>
            <a:endParaRPr>
              <a:solidFill>
                <a:schemeClr val="dk2"/>
              </a:solidFill>
              <a:latin typeface="Comic Sans MS"/>
              <a:ea typeface="Comic Sans MS"/>
              <a:cs typeface="Comic Sans MS"/>
              <a:sym typeface="Comic Sans MS"/>
            </a:endParaRPr>
          </a:p>
        </p:txBody>
      </p:sp>
      <p:sp>
        <p:nvSpPr>
          <p:cNvPr id="204" name="Google Shape;204;p29"/>
          <p:cNvSpPr txBox="1"/>
          <p:nvPr>
            <p:ph idx="1" type="subTitle"/>
          </p:nvPr>
        </p:nvSpPr>
        <p:spPr>
          <a:xfrm>
            <a:off x="151150" y="891625"/>
            <a:ext cx="8772000" cy="41763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rmAutofit/>
          </a:bodyPr>
          <a:lstStyle/>
          <a:p>
            <a:pPr indent="-355600" lvl="0" marL="457200" rtl="0" algn="l">
              <a:spcBef>
                <a:spcPts val="0"/>
              </a:spcBef>
              <a:spcAft>
                <a:spcPts val="0"/>
              </a:spcAft>
              <a:buClr>
                <a:schemeClr val="dk2"/>
              </a:buClr>
              <a:buSzPts val="2000"/>
              <a:buFont typeface="Comic Sans MS"/>
              <a:buChar char="❏"/>
            </a:pPr>
            <a:r>
              <a:rPr lang="en" sz="2000">
                <a:solidFill>
                  <a:schemeClr val="dk2"/>
                </a:solidFill>
                <a:latin typeface="Comic Sans MS"/>
                <a:ea typeface="Comic Sans MS"/>
                <a:cs typeface="Comic Sans MS"/>
                <a:sym typeface="Comic Sans MS"/>
              </a:rPr>
              <a:t>GRU is another type of RNN just like LSTM.</a:t>
            </a:r>
            <a:endParaRPr sz="2000">
              <a:solidFill>
                <a:schemeClr val="dk2"/>
              </a:solidFill>
              <a:latin typeface="Comic Sans MS"/>
              <a:ea typeface="Comic Sans MS"/>
              <a:cs typeface="Comic Sans MS"/>
              <a:sym typeface="Comic Sans MS"/>
            </a:endParaRPr>
          </a:p>
          <a:p>
            <a:pPr indent="0" lvl="0" marL="457200" rtl="0" algn="l">
              <a:spcBef>
                <a:spcPts val="0"/>
              </a:spcBef>
              <a:spcAft>
                <a:spcPts val="0"/>
              </a:spcAft>
              <a:buNone/>
            </a:pPr>
            <a:r>
              <a:t/>
            </a:r>
            <a:endParaRPr sz="2000">
              <a:solidFill>
                <a:schemeClr val="dk2"/>
              </a:solidFill>
              <a:latin typeface="Comic Sans MS"/>
              <a:ea typeface="Comic Sans MS"/>
              <a:cs typeface="Comic Sans MS"/>
              <a:sym typeface="Comic Sans MS"/>
            </a:endParaRPr>
          </a:p>
          <a:p>
            <a:pPr indent="-355600" lvl="0" marL="457200" rtl="0" algn="l">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Compared with LSTM, GRU is simplified and only update gate  and reset gate  are introduced.</a:t>
            </a:r>
            <a:endParaRPr sz="2000">
              <a:solidFill>
                <a:srgbClr val="000000"/>
              </a:solidFill>
              <a:latin typeface="Arial"/>
              <a:ea typeface="Arial"/>
              <a:cs typeface="Arial"/>
              <a:sym typeface="Arial"/>
            </a:endParaRPr>
          </a:p>
          <a:p>
            <a:pPr indent="0" lvl="0" marL="457200" rtl="0" algn="l">
              <a:spcBef>
                <a:spcPts val="0"/>
              </a:spcBef>
              <a:spcAft>
                <a:spcPts val="0"/>
              </a:spcAft>
              <a:buNone/>
            </a:pPr>
            <a:r>
              <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In GRU, the update (or input) gate decides how much input  and previous output  to be passed to the next cell and the reset gate is used to determine how much of the past information to forget. </a:t>
            </a:r>
            <a:endParaRPr sz="2000">
              <a:solidFill>
                <a:srgbClr val="000000"/>
              </a:solidFill>
              <a:latin typeface="Arial"/>
              <a:ea typeface="Arial"/>
              <a:cs typeface="Arial"/>
              <a:sym typeface="Arial"/>
            </a:endParaRPr>
          </a:p>
        </p:txBody>
      </p:sp>
      <p:pic>
        <p:nvPicPr>
          <p:cNvPr id="205" name="Google Shape;205;p29"/>
          <p:cNvPicPr preferRelativeResize="0"/>
          <p:nvPr/>
        </p:nvPicPr>
        <p:blipFill>
          <a:blip r:embed="rId3">
            <a:alphaModFix/>
          </a:blip>
          <a:stretch>
            <a:fillRect/>
          </a:stretch>
        </p:blipFill>
        <p:spPr>
          <a:xfrm>
            <a:off x="151150" y="3597149"/>
            <a:ext cx="4486275" cy="1345100"/>
          </a:xfrm>
          <a:prstGeom prst="rect">
            <a:avLst/>
          </a:prstGeom>
          <a:noFill/>
          <a:ln>
            <a:noFill/>
          </a:ln>
        </p:spPr>
      </p:pic>
      <p:pic>
        <p:nvPicPr>
          <p:cNvPr id="206" name="Google Shape;206;p29"/>
          <p:cNvPicPr preferRelativeResize="0"/>
          <p:nvPr/>
        </p:nvPicPr>
        <p:blipFill>
          <a:blip r:embed="rId4">
            <a:alphaModFix/>
          </a:blip>
          <a:stretch>
            <a:fillRect/>
          </a:stretch>
        </p:blipFill>
        <p:spPr>
          <a:xfrm>
            <a:off x="5183452" y="3773850"/>
            <a:ext cx="3386200" cy="11684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nvSpPr>
        <p:spPr>
          <a:xfrm>
            <a:off x="386250" y="0"/>
            <a:ext cx="8371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u="sng">
                <a:solidFill>
                  <a:schemeClr val="dk2"/>
                </a:solidFill>
                <a:latin typeface="Comic Sans MS"/>
                <a:ea typeface="Comic Sans MS"/>
                <a:cs typeface="Comic Sans MS"/>
                <a:sym typeface="Comic Sans MS"/>
              </a:rPr>
              <a:t>Plot of predicted estimates from GRU Model</a:t>
            </a:r>
            <a:endParaRPr b="1" sz="2600" u="sng">
              <a:solidFill>
                <a:schemeClr val="dk2"/>
              </a:solidFill>
              <a:latin typeface="Comic Sans MS"/>
              <a:ea typeface="Comic Sans MS"/>
              <a:cs typeface="Comic Sans MS"/>
              <a:sym typeface="Comic Sans MS"/>
            </a:endParaRPr>
          </a:p>
        </p:txBody>
      </p:sp>
      <p:sp>
        <p:nvSpPr>
          <p:cNvPr id="212" name="Google Shape;212;p30"/>
          <p:cNvSpPr/>
          <p:nvPr/>
        </p:nvSpPr>
        <p:spPr>
          <a:xfrm rot="5400000">
            <a:off x="4915398" y="1539523"/>
            <a:ext cx="1010100" cy="918600"/>
          </a:xfrm>
          <a:prstGeom prst="bentArrow">
            <a:avLst>
              <a:gd fmla="val 25000" name="adj1"/>
              <a:gd fmla="val 21126"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0"/>
          <p:cNvSpPr txBox="1"/>
          <p:nvPr/>
        </p:nvSpPr>
        <p:spPr>
          <a:xfrm>
            <a:off x="6022850" y="1162725"/>
            <a:ext cx="2361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Zoomed in for last 600 values for better visualisation</a:t>
            </a:r>
            <a:endParaRPr>
              <a:latin typeface="Lato"/>
              <a:ea typeface="Lato"/>
              <a:cs typeface="Lato"/>
              <a:sym typeface="Lato"/>
            </a:endParaRPr>
          </a:p>
        </p:txBody>
      </p:sp>
      <p:pic>
        <p:nvPicPr>
          <p:cNvPr id="214" name="Google Shape;214;p30"/>
          <p:cNvPicPr preferRelativeResize="0"/>
          <p:nvPr/>
        </p:nvPicPr>
        <p:blipFill>
          <a:blip r:embed="rId3">
            <a:alphaModFix/>
          </a:blip>
          <a:stretch>
            <a:fillRect/>
          </a:stretch>
        </p:blipFill>
        <p:spPr>
          <a:xfrm>
            <a:off x="152400" y="737400"/>
            <a:ext cx="4545201" cy="2699904"/>
          </a:xfrm>
          <a:prstGeom prst="rect">
            <a:avLst/>
          </a:prstGeom>
          <a:noFill/>
          <a:ln>
            <a:noFill/>
          </a:ln>
        </p:spPr>
      </p:pic>
      <p:pic>
        <p:nvPicPr>
          <p:cNvPr id="215" name="Google Shape;215;p30"/>
          <p:cNvPicPr preferRelativeResize="0"/>
          <p:nvPr/>
        </p:nvPicPr>
        <p:blipFill>
          <a:blip r:embed="rId4">
            <a:alphaModFix/>
          </a:blip>
          <a:stretch>
            <a:fillRect/>
          </a:stretch>
        </p:blipFill>
        <p:spPr>
          <a:xfrm>
            <a:off x="4850001" y="2656273"/>
            <a:ext cx="4113504" cy="23348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nvSpPr>
        <p:spPr>
          <a:xfrm>
            <a:off x="386250" y="0"/>
            <a:ext cx="8371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u="sng">
                <a:solidFill>
                  <a:schemeClr val="dk2"/>
                </a:solidFill>
                <a:latin typeface="Comic Sans MS"/>
                <a:ea typeface="Comic Sans MS"/>
                <a:cs typeface="Comic Sans MS"/>
                <a:sym typeface="Comic Sans MS"/>
              </a:rPr>
              <a:t>Numerical Analysis</a:t>
            </a:r>
            <a:endParaRPr b="1" sz="2600" u="sng">
              <a:solidFill>
                <a:schemeClr val="dk2"/>
              </a:solidFill>
              <a:latin typeface="Comic Sans MS"/>
              <a:ea typeface="Comic Sans MS"/>
              <a:cs typeface="Comic Sans MS"/>
              <a:sym typeface="Comic Sans MS"/>
            </a:endParaRPr>
          </a:p>
        </p:txBody>
      </p:sp>
      <p:pic>
        <p:nvPicPr>
          <p:cNvPr id="221" name="Google Shape;221;p31"/>
          <p:cNvPicPr preferRelativeResize="0"/>
          <p:nvPr/>
        </p:nvPicPr>
        <p:blipFill>
          <a:blip r:embed="rId3">
            <a:alphaModFix/>
          </a:blip>
          <a:stretch>
            <a:fillRect/>
          </a:stretch>
        </p:blipFill>
        <p:spPr>
          <a:xfrm>
            <a:off x="2740350" y="585000"/>
            <a:ext cx="4010025" cy="2428875"/>
          </a:xfrm>
          <a:prstGeom prst="rect">
            <a:avLst/>
          </a:prstGeom>
          <a:noFill/>
          <a:ln>
            <a:noFill/>
          </a:ln>
        </p:spPr>
      </p:pic>
      <p:sp>
        <p:nvSpPr>
          <p:cNvPr id="222" name="Google Shape;222;p31"/>
          <p:cNvSpPr txBox="1"/>
          <p:nvPr/>
        </p:nvSpPr>
        <p:spPr>
          <a:xfrm>
            <a:off x="182100" y="2929775"/>
            <a:ext cx="8961900" cy="25398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 sz="1900">
                <a:latin typeface="Lato"/>
                <a:ea typeface="Lato"/>
                <a:cs typeface="Lato"/>
                <a:sym typeface="Lato"/>
              </a:rPr>
              <a:t>MSE</a:t>
            </a:r>
            <a:r>
              <a:rPr lang="en">
                <a:latin typeface="Lato"/>
                <a:ea typeface="Lato"/>
                <a:cs typeface="Lato"/>
                <a:sym typeface="Lato"/>
              </a:rPr>
              <a:t> :</a:t>
            </a:r>
            <a:r>
              <a:rPr lang="en" sz="1800">
                <a:solidFill>
                  <a:srgbClr val="202124"/>
                </a:solidFill>
                <a:latin typeface="Roboto"/>
                <a:ea typeface="Roboto"/>
                <a:cs typeface="Roboto"/>
                <a:sym typeface="Roboto"/>
              </a:rPr>
              <a:t> </a:t>
            </a:r>
            <a:r>
              <a:rPr lang="en" sz="1600">
                <a:solidFill>
                  <a:srgbClr val="202124"/>
                </a:solidFill>
                <a:latin typeface="Comic Sans MS"/>
                <a:ea typeface="Comic Sans MS"/>
                <a:cs typeface="Comic Sans MS"/>
                <a:sym typeface="Comic Sans MS"/>
              </a:rPr>
              <a:t>Mean squared error (MSE) measures the distance between predicted and real values and is a very common metric to evaluate the performance of predictive methods .</a:t>
            </a:r>
            <a:endParaRPr sz="1600">
              <a:solidFill>
                <a:srgbClr val="202124"/>
              </a:solidFill>
              <a:latin typeface="Comic Sans MS"/>
              <a:ea typeface="Comic Sans MS"/>
              <a:cs typeface="Comic Sans MS"/>
              <a:sym typeface="Comic Sans MS"/>
            </a:endParaRPr>
          </a:p>
          <a:p>
            <a:pPr indent="-317500" lvl="0" marL="457200" rtl="0" algn="l">
              <a:spcBef>
                <a:spcPts val="0"/>
              </a:spcBef>
              <a:spcAft>
                <a:spcPts val="0"/>
              </a:spcAft>
              <a:buSzPts val="1400"/>
              <a:buChar char="❏"/>
            </a:pPr>
            <a:r>
              <a:rPr b="1" lang="en" sz="1900">
                <a:latin typeface="Lato"/>
                <a:ea typeface="Lato"/>
                <a:cs typeface="Lato"/>
                <a:sym typeface="Lato"/>
              </a:rPr>
              <a:t>MAE</a:t>
            </a:r>
            <a:r>
              <a:rPr lang="en" sz="1900">
                <a:latin typeface="Lato"/>
                <a:ea typeface="Lato"/>
                <a:cs typeface="Lato"/>
                <a:sym typeface="Lato"/>
              </a:rPr>
              <a:t> </a:t>
            </a:r>
            <a:r>
              <a:rPr lang="en">
                <a:latin typeface="Lato"/>
                <a:ea typeface="Lato"/>
                <a:cs typeface="Lato"/>
                <a:sym typeface="Lato"/>
              </a:rPr>
              <a:t>:</a:t>
            </a:r>
            <a:r>
              <a:rPr lang="en" sz="1600">
                <a:solidFill>
                  <a:srgbClr val="202124"/>
                </a:solidFill>
                <a:latin typeface="Comic Sans MS"/>
                <a:ea typeface="Comic Sans MS"/>
                <a:cs typeface="Comic Sans MS"/>
                <a:sym typeface="Comic Sans MS"/>
              </a:rPr>
              <a:t>Mean Absolute Error (MAE)  refers to the magnitude of difference between the prediction of an observation and the true value of that observation.</a:t>
            </a:r>
            <a:endParaRPr sz="1600">
              <a:solidFill>
                <a:srgbClr val="202124"/>
              </a:solidFill>
              <a:latin typeface="Comic Sans MS"/>
              <a:ea typeface="Comic Sans MS"/>
              <a:cs typeface="Comic Sans MS"/>
              <a:sym typeface="Comic Sans MS"/>
            </a:endParaRPr>
          </a:p>
          <a:p>
            <a:pPr indent="0" lvl="0" marL="457200" rtl="0" algn="l">
              <a:spcBef>
                <a:spcPts val="0"/>
              </a:spcBef>
              <a:spcAft>
                <a:spcPts val="0"/>
              </a:spcAft>
              <a:buNone/>
            </a:pPr>
            <a:r>
              <a:t/>
            </a:r>
            <a:endParaRPr sz="1600">
              <a:solidFill>
                <a:srgbClr val="202124"/>
              </a:solidFill>
              <a:latin typeface="Comic Sans MS"/>
              <a:ea typeface="Comic Sans MS"/>
              <a:cs typeface="Comic Sans MS"/>
              <a:sym typeface="Comic Sans MS"/>
            </a:endParaRPr>
          </a:p>
          <a:p>
            <a:pPr indent="-317500" lvl="0" marL="457200" rtl="0" algn="l">
              <a:spcBef>
                <a:spcPts val="0"/>
              </a:spcBef>
              <a:spcAft>
                <a:spcPts val="0"/>
              </a:spcAft>
              <a:buSzPts val="1400"/>
              <a:buChar char="❏"/>
            </a:pPr>
            <a:r>
              <a:rPr b="1" lang="en" sz="1900">
                <a:latin typeface="Lato"/>
                <a:ea typeface="Lato"/>
                <a:cs typeface="Lato"/>
                <a:sym typeface="Lato"/>
              </a:rPr>
              <a:t>RMSE</a:t>
            </a:r>
            <a:r>
              <a:rPr b="1" lang="en">
                <a:latin typeface="Lato"/>
                <a:ea typeface="Lato"/>
                <a:cs typeface="Lato"/>
                <a:sym typeface="Lato"/>
              </a:rPr>
              <a:t> </a:t>
            </a:r>
            <a:r>
              <a:rPr lang="en">
                <a:latin typeface="Lato"/>
                <a:ea typeface="Lato"/>
                <a:cs typeface="Lato"/>
                <a:sym typeface="Lato"/>
              </a:rPr>
              <a:t>:</a:t>
            </a:r>
            <a:r>
              <a:rPr lang="en" sz="1600">
                <a:solidFill>
                  <a:srgbClr val="202124"/>
                </a:solidFill>
                <a:latin typeface="Comic Sans MS"/>
                <a:ea typeface="Comic Sans MS"/>
                <a:cs typeface="Comic Sans MS"/>
                <a:sym typeface="Comic Sans MS"/>
              </a:rPr>
              <a:t>Root Mean Square Error (RMSE) is the standard deviation of the residuals (prediction errors).RMSE tells  how concentrated the data is around the line of best fit.</a:t>
            </a:r>
            <a:endParaRPr>
              <a:latin typeface="Comic Sans MS"/>
              <a:ea typeface="Comic Sans MS"/>
              <a:cs typeface="Comic Sans MS"/>
              <a:sym typeface="Comic Sans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819150" y="406475"/>
            <a:ext cx="7505700" cy="984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u="sng">
                <a:solidFill>
                  <a:schemeClr val="dk2"/>
                </a:solidFill>
                <a:latin typeface="Comic Sans MS"/>
                <a:ea typeface="Comic Sans MS"/>
                <a:cs typeface="Comic Sans MS"/>
                <a:sym typeface="Comic Sans MS"/>
              </a:rPr>
              <a:t>MOTIVATION OF THE PROJECT</a:t>
            </a:r>
            <a:endParaRPr u="sng">
              <a:solidFill>
                <a:schemeClr val="dk2"/>
              </a:solidFill>
              <a:latin typeface="Comic Sans MS"/>
              <a:ea typeface="Comic Sans MS"/>
              <a:cs typeface="Comic Sans MS"/>
              <a:sym typeface="Comic Sans MS"/>
            </a:endParaRPr>
          </a:p>
        </p:txBody>
      </p:sp>
      <p:sp>
        <p:nvSpPr>
          <p:cNvPr id="94" name="Google Shape;94;p14"/>
          <p:cNvSpPr txBox="1"/>
          <p:nvPr>
            <p:ph idx="1" type="body"/>
          </p:nvPr>
        </p:nvSpPr>
        <p:spPr>
          <a:xfrm>
            <a:off x="819150" y="1391375"/>
            <a:ext cx="7505700" cy="3047400"/>
          </a:xfrm>
          <a:prstGeom prst="rect">
            <a:avLst/>
          </a:prstGeom>
        </p:spPr>
        <p:txBody>
          <a:bodyPr anchorCtr="0" anchor="t" bIns="91425" lIns="91425" spcFirstLastPara="1" rIns="91425" wrap="square" tIns="91425">
            <a:normAutofit fontScale="92500" lnSpcReduction="20000"/>
          </a:bodyPr>
          <a:lstStyle/>
          <a:p>
            <a:pPr indent="-354885" lvl="0" marL="457200" rtl="0" algn="l">
              <a:spcBef>
                <a:spcPts val="0"/>
              </a:spcBef>
              <a:spcAft>
                <a:spcPts val="0"/>
              </a:spcAft>
              <a:buSzPct val="100000"/>
              <a:buFont typeface="Comic Sans MS"/>
              <a:buChar char="●"/>
            </a:pPr>
            <a:r>
              <a:rPr lang="en" sz="2150">
                <a:latin typeface="Comic Sans MS"/>
                <a:ea typeface="Comic Sans MS"/>
                <a:cs typeface="Comic Sans MS"/>
                <a:sym typeface="Comic Sans MS"/>
              </a:rPr>
              <a:t>Oil</a:t>
            </a:r>
            <a:r>
              <a:rPr lang="en" sz="2150">
                <a:latin typeface="Comic Sans MS"/>
                <a:ea typeface="Comic Sans MS"/>
                <a:cs typeface="Comic Sans MS"/>
                <a:sym typeface="Comic Sans MS"/>
              </a:rPr>
              <a:t> price prediction is an important topic in economics which has spurred the interest of researchers over the years to develop better predictive models.</a:t>
            </a:r>
            <a:endParaRPr sz="2150">
              <a:latin typeface="Comic Sans MS"/>
              <a:ea typeface="Comic Sans MS"/>
              <a:cs typeface="Comic Sans MS"/>
              <a:sym typeface="Comic Sans MS"/>
            </a:endParaRPr>
          </a:p>
          <a:p>
            <a:pPr indent="0" lvl="0" marL="914400" rtl="0" algn="l">
              <a:spcBef>
                <a:spcPts val="1200"/>
              </a:spcBef>
              <a:spcAft>
                <a:spcPts val="0"/>
              </a:spcAft>
              <a:buNone/>
            </a:pPr>
            <a:r>
              <a:t/>
            </a:r>
            <a:endParaRPr sz="2150">
              <a:latin typeface="Comic Sans MS"/>
              <a:ea typeface="Comic Sans MS"/>
              <a:cs typeface="Comic Sans MS"/>
              <a:sym typeface="Comic Sans MS"/>
            </a:endParaRPr>
          </a:p>
          <a:p>
            <a:pPr indent="-354885" lvl="0" marL="457200" rtl="0" algn="l">
              <a:spcBef>
                <a:spcPts val="1200"/>
              </a:spcBef>
              <a:spcAft>
                <a:spcPts val="0"/>
              </a:spcAft>
              <a:buSzPct val="100000"/>
              <a:buFont typeface="Comic Sans MS"/>
              <a:buChar char="●"/>
            </a:pPr>
            <a:r>
              <a:rPr lang="en" sz="2150">
                <a:latin typeface="Comic Sans MS"/>
                <a:ea typeface="Comic Sans MS"/>
                <a:cs typeface="Comic Sans MS"/>
                <a:sym typeface="Comic Sans MS"/>
              </a:rPr>
              <a:t>In our project we are using some oil price estimation techniques for predicting the prices accurately based on the historical da</a:t>
            </a:r>
            <a:r>
              <a:rPr lang="en" sz="2150">
                <a:latin typeface="Comic Sans MS"/>
                <a:ea typeface="Comic Sans MS"/>
                <a:cs typeface="Comic Sans MS"/>
                <a:sym typeface="Comic Sans MS"/>
              </a:rPr>
              <a:t>ta.</a:t>
            </a:r>
            <a:endParaRPr sz="2150">
              <a:latin typeface="Comic Sans MS"/>
              <a:ea typeface="Comic Sans MS"/>
              <a:cs typeface="Comic Sans MS"/>
              <a:sym typeface="Comic Sans MS"/>
            </a:endParaRPr>
          </a:p>
          <a:p>
            <a:pPr indent="0" lvl="0" marL="914400" rtl="0" algn="l">
              <a:spcBef>
                <a:spcPts val="1200"/>
              </a:spcBef>
              <a:spcAft>
                <a:spcPts val="1200"/>
              </a:spcAft>
              <a:buNone/>
            </a:pPr>
            <a:r>
              <a:t/>
            </a:r>
            <a:endParaRPr sz="2000">
              <a:latin typeface="Comic Sans MS"/>
              <a:ea typeface="Comic Sans MS"/>
              <a:cs typeface="Comic Sans MS"/>
              <a:sym typeface="Comic Sans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nvSpPr>
        <p:spPr>
          <a:xfrm>
            <a:off x="386250" y="0"/>
            <a:ext cx="8371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u="sng">
                <a:solidFill>
                  <a:schemeClr val="dk2"/>
                </a:solidFill>
                <a:latin typeface="Comic Sans MS"/>
                <a:ea typeface="Comic Sans MS"/>
                <a:cs typeface="Comic Sans MS"/>
                <a:sym typeface="Comic Sans MS"/>
              </a:rPr>
              <a:t>Comparison of different Estimators</a:t>
            </a:r>
            <a:endParaRPr b="1" sz="2600" u="sng">
              <a:solidFill>
                <a:schemeClr val="dk2"/>
              </a:solidFill>
              <a:latin typeface="Comic Sans MS"/>
              <a:ea typeface="Comic Sans MS"/>
              <a:cs typeface="Comic Sans MS"/>
              <a:sym typeface="Comic Sans MS"/>
            </a:endParaRPr>
          </a:p>
        </p:txBody>
      </p:sp>
      <p:pic>
        <p:nvPicPr>
          <p:cNvPr id="228" name="Google Shape;228;p32"/>
          <p:cNvPicPr preferRelativeResize="0"/>
          <p:nvPr/>
        </p:nvPicPr>
        <p:blipFill>
          <a:blip r:embed="rId3">
            <a:alphaModFix/>
          </a:blip>
          <a:stretch>
            <a:fillRect/>
          </a:stretch>
        </p:blipFill>
        <p:spPr>
          <a:xfrm>
            <a:off x="0" y="585001"/>
            <a:ext cx="5817976" cy="2080550"/>
          </a:xfrm>
          <a:prstGeom prst="rect">
            <a:avLst/>
          </a:prstGeom>
          <a:noFill/>
          <a:ln>
            <a:noFill/>
          </a:ln>
        </p:spPr>
      </p:pic>
      <p:pic>
        <p:nvPicPr>
          <p:cNvPr id="229" name="Google Shape;229;p32"/>
          <p:cNvPicPr preferRelativeResize="0"/>
          <p:nvPr/>
        </p:nvPicPr>
        <p:blipFill>
          <a:blip r:embed="rId4">
            <a:alphaModFix/>
          </a:blip>
          <a:stretch>
            <a:fillRect/>
          </a:stretch>
        </p:blipFill>
        <p:spPr>
          <a:xfrm>
            <a:off x="3000000" y="2817951"/>
            <a:ext cx="6046260" cy="2173148"/>
          </a:xfrm>
          <a:prstGeom prst="rect">
            <a:avLst/>
          </a:prstGeom>
          <a:noFill/>
          <a:ln>
            <a:noFill/>
          </a:ln>
        </p:spPr>
      </p:pic>
      <p:sp>
        <p:nvSpPr>
          <p:cNvPr id="230" name="Google Shape;230;p32"/>
          <p:cNvSpPr txBox="1"/>
          <p:nvPr/>
        </p:nvSpPr>
        <p:spPr>
          <a:xfrm>
            <a:off x="6028175" y="14251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Comparison of Mean Squared Error</a:t>
            </a:r>
            <a:endParaRPr/>
          </a:p>
        </p:txBody>
      </p:sp>
      <p:sp>
        <p:nvSpPr>
          <p:cNvPr id="231" name="Google Shape;231;p32"/>
          <p:cNvSpPr txBox="1"/>
          <p:nvPr/>
        </p:nvSpPr>
        <p:spPr>
          <a:xfrm>
            <a:off x="0" y="37044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Comparison of Mean Absolute Error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nvSpPr>
        <p:spPr>
          <a:xfrm>
            <a:off x="386250" y="0"/>
            <a:ext cx="8371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u="sng">
                <a:solidFill>
                  <a:schemeClr val="dk2"/>
                </a:solidFill>
                <a:latin typeface="Comic Sans MS"/>
                <a:ea typeface="Comic Sans MS"/>
                <a:cs typeface="Comic Sans MS"/>
                <a:sym typeface="Comic Sans MS"/>
              </a:rPr>
              <a:t>Comparison of different Estimators</a:t>
            </a:r>
            <a:endParaRPr b="1" sz="2600" u="sng">
              <a:solidFill>
                <a:schemeClr val="dk2"/>
              </a:solidFill>
              <a:latin typeface="Comic Sans MS"/>
              <a:ea typeface="Comic Sans MS"/>
              <a:cs typeface="Comic Sans MS"/>
              <a:sym typeface="Comic Sans MS"/>
            </a:endParaRPr>
          </a:p>
        </p:txBody>
      </p:sp>
      <p:pic>
        <p:nvPicPr>
          <p:cNvPr id="237" name="Google Shape;237;p33"/>
          <p:cNvPicPr preferRelativeResize="0"/>
          <p:nvPr/>
        </p:nvPicPr>
        <p:blipFill>
          <a:blip r:embed="rId3">
            <a:alphaModFix/>
          </a:blip>
          <a:stretch>
            <a:fillRect/>
          </a:stretch>
        </p:blipFill>
        <p:spPr>
          <a:xfrm>
            <a:off x="152400" y="585000"/>
            <a:ext cx="5364615" cy="1928152"/>
          </a:xfrm>
          <a:prstGeom prst="rect">
            <a:avLst/>
          </a:prstGeom>
          <a:noFill/>
          <a:ln>
            <a:noFill/>
          </a:ln>
        </p:spPr>
      </p:pic>
      <p:pic>
        <p:nvPicPr>
          <p:cNvPr id="238" name="Google Shape;238;p33"/>
          <p:cNvPicPr preferRelativeResize="0"/>
          <p:nvPr/>
        </p:nvPicPr>
        <p:blipFill>
          <a:blip r:embed="rId4">
            <a:alphaModFix/>
          </a:blip>
          <a:stretch>
            <a:fillRect/>
          </a:stretch>
        </p:blipFill>
        <p:spPr>
          <a:xfrm>
            <a:off x="3754250" y="2480650"/>
            <a:ext cx="4916700" cy="2790725"/>
          </a:xfrm>
          <a:prstGeom prst="rect">
            <a:avLst/>
          </a:prstGeom>
          <a:noFill/>
          <a:ln>
            <a:noFill/>
          </a:ln>
        </p:spPr>
      </p:pic>
      <p:sp>
        <p:nvSpPr>
          <p:cNvPr id="239" name="Google Shape;239;p33"/>
          <p:cNvSpPr txBox="1"/>
          <p:nvPr/>
        </p:nvSpPr>
        <p:spPr>
          <a:xfrm>
            <a:off x="5757750" y="1144875"/>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Comic Sans MS"/>
                <a:ea typeface="Comic Sans MS"/>
                <a:cs typeface="Comic Sans MS"/>
                <a:sym typeface="Comic Sans MS"/>
              </a:rPr>
              <a:t>Comparison of Root Mean Squared Error</a:t>
            </a:r>
            <a:endParaRPr sz="1600">
              <a:latin typeface="Comic Sans MS"/>
              <a:ea typeface="Comic Sans MS"/>
              <a:cs typeface="Comic Sans MS"/>
              <a:sym typeface="Comic Sans MS"/>
            </a:endParaRPr>
          </a:p>
        </p:txBody>
      </p:sp>
      <p:sp>
        <p:nvSpPr>
          <p:cNvPr id="240" name="Google Shape;240;p33"/>
          <p:cNvSpPr txBox="1"/>
          <p:nvPr/>
        </p:nvSpPr>
        <p:spPr>
          <a:xfrm>
            <a:off x="252250" y="3511625"/>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Comic Sans MS"/>
                <a:ea typeface="Comic Sans MS"/>
                <a:cs typeface="Comic Sans MS"/>
                <a:sym typeface="Comic Sans MS"/>
              </a:rPr>
              <a:t>Comparison of different </a:t>
            </a:r>
            <a:r>
              <a:rPr lang="en" sz="1600">
                <a:latin typeface="Comic Sans MS"/>
                <a:ea typeface="Comic Sans MS"/>
                <a:cs typeface="Comic Sans MS"/>
                <a:sym typeface="Comic Sans MS"/>
              </a:rPr>
              <a:t>estimator w.r.t real oil price</a:t>
            </a:r>
            <a:endParaRPr sz="1600">
              <a:latin typeface="Comic Sans MS"/>
              <a:ea typeface="Comic Sans MS"/>
              <a:cs typeface="Comic Sans MS"/>
              <a:sym typeface="Comic Sans M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4"/>
          <p:cNvSpPr txBox="1"/>
          <p:nvPr/>
        </p:nvSpPr>
        <p:spPr>
          <a:xfrm>
            <a:off x="386250" y="0"/>
            <a:ext cx="8371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u="sng">
                <a:solidFill>
                  <a:schemeClr val="dk2"/>
                </a:solidFill>
                <a:latin typeface="Comic Sans MS"/>
                <a:ea typeface="Comic Sans MS"/>
                <a:cs typeface="Comic Sans MS"/>
                <a:sym typeface="Comic Sans MS"/>
              </a:rPr>
              <a:t>Inferences from comparisons</a:t>
            </a:r>
            <a:endParaRPr b="1" sz="2600" u="sng">
              <a:solidFill>
                <a:schemeClr val="dk2"/>
              </a:solidFill>
              <a:latin typeface="Comic Sans MS"/>
              <a:ea typeface="Comic Sans MS"/>
              <a:cs typeface="Comic Sans MS"/>
              <a:sym typeface="Comic Sans MS"/>
            </a:endParaRPr>
          </a:p>
        </p:txBody>
      </p:sp>
      <p:sp>
        <p:nvSpPr>
          <p:cNvPr id="246" name="Google Shape;246;p34"/>
          <p:cNvSpPr txBox="1"/>
          <p:nvPr/>
        </p:nvSpPr>
        <p:spPr>
          <a:xfrm>
            <a:off x="981050" y="1583700"/>
            <a:ext cx="763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47" name="Google Shape;247;p34"/>
          <p:cNvSpPr txBox="1"/>
          <p:nvPr/>
        </p:nvSpPr>
        <p:spPr>
          <a:xfrm>
            <a:off x="1009100" y="771175"/>
            <a:ext cx="7582200" cy="45654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omic Sans MS"/>
              <a:buChar char="❏"/>
            </a:pPr>
            <a:r>
              <a:rPr lang="en" sz="1800">
                <a:latin typeface="Comic Sans MS"/>
                <a:ea typeface="Comic Sans MS"/>
                <a:cs typeface="Comic Sans MS"/>
                <a:sym typeface="Comic Sans MS"/>
              </a:rPr>
              <a:t>We can observe that the values of RMSE,MSE and MAE are least for AR, ARMA and ARIMA model. Since the </a:t>
            </a:r>
            <a:r>
              <a:rPr lang="en" sz="1800">
                <a:latin typeface="Comic Sans MS"/>
                <a:ea typeface="Comic Sans MS"/>
                <a:cs typeface="Comic Sans MS"/>
                <a:sym typeface="Comic Sans MS"/>
              </a:rPr>
              <a:t>error</a:t>
            </a:r>
            <a:r>
              <a:rPr lang="en" sz="1800">
                <a:latin typeface="Comic Sans MS"/>
                <a:ea typeface="Comic Sans MS"/>
                <a:cs typeface="Comic Sans MS"/>
                <a:sym typeface="Comic Sans MS"/>
              </a:rPr>
              <a:t> rate is less we can choose these a the best model from the comparisons.</a:t>
            </a:r>
            <a:endParaRPr sz="1800">
              <a:latin typeface="Comic Sans MS"/>
              <a:ea typeface="Comic Sans MS"/>
              <a:cs typeface="Comic Sans MS"/>
              <a:sym typeface="Comic Sans MS"/>
            </a:endParaRPr>
          </a:p>
          <a:p>
            <a:pPr indent="0" lvl="0" marL="457200" rtl="0" algn="l">
              <a:spcBef>
                <a:spcPts val="0"/>
              </a:spcBef>
              <a:spcAft>
                <a:spcPts val="0"/>
              </a:spcAft>
              <a:buNone/>
            </a:pPr>
            <a:r>
              <a:t/>
            </a:r>
            <a:endParaRPr sz="1800">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 sz="1800">
                <a:latin typeface="Comic Sans MS"/>
                <a:ea typeface="Comic Sans MS"/>
                <a:cs typeface="Comic Sans MS"/>
                <a:sym typeface="Comic Sans MS"/>
              </a:rPr>
              <a:t>Since we have taken a time series model, we estimate the value based on the previous 30 days value which we trained.</a:t>
            </a:r>
            <a:endParaRPr sz="1800">
              <a:latin typeface="Comic Sans MS"/>
              <a:ea typeface="Comic Sans MS"/>
              <a:cs typeface="Comic Sans MS"/>
              <a:sym typeface="Comic Sans MS"/>
            </a:endParaRPr>
          </a:p>
          <a:p>
            <a:pPr indent="0" lvl="0" marL="457200" rtl="0" algn="l">
              <a:spcBef>
                <a:spcPts val="0"/>
              </a:spcBef>
              <a:spcAft>
                <a:spcPts val="0"/>
              </a:spcAft>
              <a:buNone/>
            </a:pPr>
            <a:r>
              <a:t/>
            </a:r>
            <a:endParaRPr sz="1800">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 sz="1800">
                <a:latin typeface="Comic Sans MS"/>
                <a:ea typeface="Comic Sans MS"/>
                <a:cs typeface="Comic Sans MS"/>
                <a:sym typeface="Comic Sans MS"/>
              </a:rPr>
              <a:t>Auto arima model was carried to represent the order that we should take as params to get an effective model.</a:t>
            </a:r>
            <a:endParaRPr sz="1800">
              <a:latin typeface="Comic Sans MS"/>
              <a:ea typeface="Comic Sans MS"/>
              <a:cs typeface="Comic Sans MS"/>
              <a:sym typeface="Comic Sans MS"/>
            </a:endParaRPr>
          </a:p>
          <a:p>
            <a:pPr indent="0" lvl="0" marL="457200" rtl="0" algn="l">
              <a:spcBef>
                <a:spcPts val="0"/>
              </a:spcBef>
              <a:spcAft>
                <a:spcPts val="0"/>
              </a:spcAft>
              <a:buNone/>
            </a:pPr>
            <a:r>
              <a:t/>
            </a:r>
            <a:endParaRPr sz="1800">
              <a:latin typeface="Comic Sans MS"/>
              <a:ea typeface="Comic Sans MS"/>
              <a:cs typeface="Comic Sans MS"/>
              <a:sym typeface="Comic Sans MS"/>
            </a:endParaRPr>
          </a:p>
          <a:p>
            <a:pPr indent="0" lvl="0" marL="0" rtl="0" algn="l">
              <a:spcBef>
                <a:spcPts val="0"/>
              </a:spcBef>
              <a:spcAft>
                <a:spcPts val="0"/>
              </a:spcAft>
              <a:buNone/>
            </a:pPr>
            <a:r>
              <a:t/>
            </a:r>
            <a:endParaRPr sz="650">
              <a:solidFill>
                <a:srgbClr val="5D6879"/>
              </a:solidFill>
            </a:endParaRPr>
          </a:p>
          <a:p>
            <a:pPr indent="-342900" lvl="0" marL="457200" rtl="0" algn="l">
              <a:lnSpc>
                <a:spcPct val="115000"/>
              </a:lnSpc>
              <a:spcBef>
                <a:spcPts val="0"/>
              </a:spcBef>
              <a:spcAft>
                <a:spcPts val="0"/>
              </a:spcAft>
              <a:buSzPts val="1800"/>
              <a:buFont typeface="Comic Sans MS"/>
              <a:buChar char="❏"/>
            </a:pPr>
            <a:r>
              <a:rPr lang="en" sz="1800">
                <a:latin typeface="Comic Sans MS"/>
                <a:ea typeface="Comic Sans MS"/>
                <a:cs typeface="Comic Sans MS"/>
                <a:sym typeface="Comic Sans MS"/>
              </a:rPr>
              <a:t>Bayesian Information Criterion and Maximum Likelihood Estimation is used in the ARIMA model to select the best parameters for our model.</a:t>
            </a:r>
            <a:endParaRPr sz="1800">
              <a:latin typeface="Comic Sans MS"/>
              <a:ea typeface="Comic Sans MS"/>
              <a:cs typeface="Comic Sans MS"/>
              <a:sym typeface="Comic Sans MS"/>
            </a:endParaRPr>
          </a:p>
          <a:p>
            <a:pPr indent="0" lvl="0" marL="457200" rtl="0" algn="l">
              <a:spcBef>
                <a:spcPts val="0"/>
              </a:spcBef>
              <a:spcAft>
                <a:spcPts val="0"/>
              </a:spcAft>
              <a:buNone/>
            </a:pPr>
            <a:r>
              <a:t/>
            </a:r>
            <a:endParaRPr sz="1800">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5"/>
          <p:cNvSpPr txBox="1"/>
          <p:nvPr>
            <p:ph type="ctrTitle"/>
          </p:nvPr>
        </p:nvSpPr>
        <p:spPr>
          <a:xfrm>
            <a:off x="437750" y="203250"/>
            <a:ext cx="8364300" cy="143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latin typeface="Comic Sans MS"/>
                <a:ea typeface="Comic Sans MS"/>
                <a:cs typeface="Comic Sans MS"/>
                <a:sym typeface="Comic Sans MS"/>
              </a:rPr>
              <a:t>REFERENCES</a:t>
            </a:r>
            <a:endParaRPr>
              <a:solidFill>
                <a:schemeClr val="dk2"/>
              </a:solidFill>
              <a:latin typeface="Comic Sans MS"/>
              <a:ea typeface="Comic Sans MS"/>
              <a:cs typeface="Comic Sans MS"/>
              <a:sym typeface="Comic Sans MS"/>
            </a:endParaRPr>
          </a:p>
        </p:txBody>
      </p:sp>
      <p:sp>
        <p:nvSpPr>
          <p:cNvPr id="253" name="Google Shape;253;p35"/>
          <p:cNvSpPr txBox="1"/>
          <p:nvPr>
            <p:ph idx="1" type="subTitle"/>
          </p:nvPr>
        </p:nvSpPr>
        <p:spPr>
          <a:xfrm>
            <a:off x="532075" y="1641450"/>
            <a:ext cx="8270100" cy="29391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Font typeface="Comic Sans MS"/>
              <a:buChar char="●"/>
            </a:pPr>
            <a:r>
              <a:rPr lang="en" sz="2100" u="sng">
                <a:solidFill>
                  <a:schemeClr val="hlink"/>
                </a:solidFill>
                <a:latin typeface="Comic Sans MS"/>
                <a:ea typeface="Comic Sans MS"/>
                <a:cs typeface="Comic Sans MS"/>
                <a:sym typeface="Comic Sans MS"/>
                <a:hlinkClick r:id="rId3"/>
              </a:rPr>
              <a:t>https://www.researchgate.net/publication/225877219_The_Cramer-Rao_Bound_for_Continuous-Time_Autoregressive_Parameter_Estimation_with_Irregular_Sampling</a:t>
            </a:r>
            <a:endParaRPr sz="2100">
              <a:solidFill>
                <a:srgbClr val="000000"/>
              </a:solidFill>
              <a:latin typeface="Comic Sans MS"/>
              <a:ea typeface="Comic Sans MS"/>
              <a:cs typeface="Comic Sans MS"/>
              <a:sym typeface="Comic Sans MS"/>
            </a:endParaRPr>
          </a:p>
          <a:p>
            <a:pPr indent="0" lvl="0" marL="457200" rtl="0" algn="l">
              <a:spcBef>
                <a:spcPts val="0"/>
              </a:spcBef>
              <a:spcAft>
                <a:spcPts val="0"/>
              </a:spcAft>
              <a:buNone/>
            </a:pPr>
            <a:r>
              <a:t/>
            </a:r>
            <a:endParaRPr sz="2100">
              <a:solidFill>
                <a:srgbClr val="000000"/>
              </a:solidFill>
              <a:latin typeface="Comic Sans MS"/>
              <a:ea typeface="Comic Sans MS"/>
              <a:cs typeface="Comic Sans MS"/>
              <a:sym typeface="Comic Sans MS"/>
            </a:endParaRPr>
          </a:p>
          <a:p>
            <a:pPr indent="-361950" lvl="0" marL="457200" rtl="0" algn="l">
              <a:spcBef>
                <a:spcPts val="0"/>
              </a:spcBef>
              <a:spcAft>
                <a:spcPts val="0"/>
              </a:spcAft>
              <a:buClr>
                <a:srgbClr val="000000"/>
              </a:buClr>
              <a:buSzPts val="2100"/>
              <a:buFont typeface="Comic Sans MS"/>
              <a:buChar char="●"/>
            </a:pPr>
            <a:r>
              <a:rPr lang="en" sz="2100">
                <a:solidFill>
                  <a:srgbClr val="000000"/>
                </a:solidFill>
                <a:latin typeface="Comic Sans MS"/>
                <a:ea typeface="Comic Sans MS"/>
                <a:cs typeface="Comic Sans MS"/>
                <a:sym typeface="Comic Sans MS"/>
              </a:rPr>
              <a:t>http://cas.et.tudelft.nl/~leus/papers/icassp09_2.pdf</a:t>
            </a:r>
            <a:endParaRPr sz="2100">
              <a:solidFill>
                <a:srgbClr val="000000"/>
              </a:solidFill>
              <a:latin typeface="Comic Sans MS"/>
              <a:ea typeface="Comic Sans MS"/>
              <a:cs typeface="Comic Sans MS"/>
              <a:sym typeface="Comic Sans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ph idx="1" type="subTitle"/>
          </p:nvPr>
        </p:nvSpPr>
        <p:spPr>
          <a:xfrm>
            <a:off x="727950" y="1911450"/>
            <a:ext cx="7688100" cy="1191000"/>
          </a:xfrm>
          <a:prstGeom prst="rect">
            <a:avLst/>
          </a:prstGeom>
          <a:ln cap="flat" cmpd="sng" w="9525">
            <a:solidFill>
              <a:srgbClr val="292929"/>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t>Subash J			-	Building Model for estimators, Visualisation and Report</a:t>
            </a:r>
            <a:endParaRPr/>
          </a:p>
          <a:p>
            <a:pPr indent="0" lvl="0" marL="0" rtl="0" algn="l">
              <a:spcBef>
                <a:spcPts val="0"/>
              </a:spcBef>
              <a:spcAft>
                <a:spcPts val="0"/>
              </a:spcAft>
              <a:buNone/>
            </a:pPr>
            <a:r>
              <a:rPr lang="en"/>
              <a:t>Prudhvi Raj Chitta	-	Numerical Analysis, Comparison and PPT</a:t>
            </a:r>
            <a:endParaRPr/>
          </a:p>
          <a:p>
            <a:pPr indent="0" lvl="0" marL="0" rtl="0" algn="l">
              <a:spcBef>
                <a:spcPts val="0"/>
              </a:spcBef>
              <a:spcAft>
                <a:spcPts val="0"/>
              </a:spcAft>
              <a:buNone/>
            </a:pPr>
            <a:r>
              <a:rPr lang="en"/>
              <a:t>Venkata Siva Tanari	-	Dataset Preprocessing and Understanding Theory </a:t>
            </a:r>
            <a:endParaRPr/>
          </a:p>
        </p:txBody>
      </p:sp>
      <p:sp>
        <p:nvSpPr>
          <p:cNvPr id="259" name="Google Shape;259;p36"/>
          <p:cNvSpPr txBox="1"/>
          <p:nvPr/>
        </p:nvSpPr>
        <p:spPr>
          <a:xfrm>
            <a:off x="0" y="485300"/>
            <a:ext cx="40734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u="sng">
                <a:solidFill>
                  <a:schemeClr val="dk2"/>
                </a:solidFill>
                <a:latin typeface="Comic Sans MS"/>
                <a:ea typeface="Comic Sans MS"/>
                <a:cs typeface="Comic Sans MS"/>
                <a:sym typeface="Comic Sans MS"/>
              </a:rPr>
              <a:t>Contribution</a:t>
            </a:r>
            <a:endParaRPr b="1" sz="2600" u="sng">
              <a:solidFill>
                <a:schemeClr val="dk2"/>
              </a:solidFill>
              <a:latin typeface="Comic Sans MS"/>
              <a:ea typeface="Comic Sans MS"/>
              <a:cs typeface="Comic Sans MS"/>
              <a:sym typeface="Comic Sans MS"/>
            </a:endParaRPr>
          </a:p>
        </p:txBody>
      </p:sp>
      <p:sp>
        <p:nvSpPr>
          <p:cNvPr id="260" name="Google Shape;260;p36"/>
          <p:cNvSpPr txBox="1"/>
          <p:nvPr/>
        </p:nvSpPr>
        <p:spPr>
          <a:xfrm>
            <a:off x="2081700" y="3573950"/>
            <a:ext cx="49806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600">
                <a:latin typeface="Calibri"/>
                <a:ea typeface="Calibri"/>
                <a:cs typeface="Calibri"/>
                <a:sym typeface="Calibri"/>
              </a:rPr>
              <a:t>THANK  YOU</a:t>
            </a:r>
            <a:endParaRPr sz="46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7"/>
          <p:cNvSpPr txBox="1"/>
          <p:nvPr/>
        </p:nvSpPr>
        <p:spPr>
          <a:xfrm>
            <a:off x="1299800" y="1163775"/>
            <a:ext cx="658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66" name="Google Shape;266;p37"/>
          <p:cNvSpPr txBox="1"/>
          <p:nvPr/>
        </p:nvSpPr>
        <p:spPr>
          <a:xfrm>
            <a:off x="1721800" y="1914325"/>
            <a:ext cx="49806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600">
                <a:latin typeface="Calibri"/>
                <a:ea typeface="Calibri"/>
                <a:cs typeface="Calibri"/>
                <a:sym typeface="Calibri"/>
              </a:rPr>
              <a:t>THANK  YOU</a:t>
            </a:r>
            <a:endParaRPr sz="46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5"/>
          <p:cNvPicPr preferRelativeResize="0"/>
          <p:nvPr/>
        </p:nvPicPr>
        <p:blipFill rotWithShape="1">
          <a:blip r:embed="rId3">
            <a:alphaModFix/>
          </a:blip>
          <a:srcRect b="0" l="-10343" r="-6533" t="-16877"/>
          <a:stretch/>
        </p:blipFill>
        <p:spPr>
          <a:xfrm>
            <a:off x="-91862" y="361550"/>
            <a:ext cx="9020175" cy="4572000"/>
          </a:xfrm>
          <a:prstGeom prst="rect">
            <a:avLst/>
          </a:prstGeom>
          <a:noFill/>
          <a:ln>
            <a:noFill/>
          </a:ln>
        </p:spPr>
      </p:pic>
      <p:sp>
        <p:nvSpPr>
          <p:cNvPr id="100" name="Google Shape;100;p15"/>
          <p:cNvSpPr txBox="1"/>
          <p:nvPr/>
        </p:nvSpPr>
        <p:spPr>
          <a:xfrm>
            <a:off x="386250" y="0"/>
            <a:ext cx="8371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u="sng">
                <a:solidFill>
                  <a:schemeClr val="dk2"/>
                </a:solidFill>
                <a:latin typeface="Comic Sans MS"/>
                <a:ea typeface="Comic Sans MS"/>
                <a:cs typeface="Comic Sans MS"/>
                <a:sym typeface="Comic Sans MS"/>
              </a:rPr>
              <a:t>Historical 10 years data of Oil Price</a:t>
            </a:r>
            <a:endParaRPr b="1" sz="2600" u="sng">
              <a:solidFill>
                <a:schemeClr val="dk2"/>
              </a:solidFill>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nvSpPr>
        <p:spPr>
          <a:xfrm>
            <a:off x="386250" y="0"/>
            <a:ext cx="83715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u="sng">
                <a:solidFill>
                  <a:schemeClr val="dk2"/>
                </a:solidFill>
                <a:latin typeface="Comic Sans MS"/>
                <a:ea typeface="Comic Sans MS"/>
                <a:cs typeface="Comic Sans MS"/>
                <a:sym typeface="Comic Sans MS"/>
              </a:rPr>
              <a:t>Auto correlation plot between present price and price after 5 days</a:t>
            </a:r>
            <a:endParaRPr b="1" sz="2600" u="sng">
              <a:solidFill>
                <a:schemeClr val="dk2"/>
              </a:solidFill>
              <a:latin typeface="Comic Sans MS"/>
              <a:ea typeface="Comic Sans MS"/>
              <a:cs typeface="Comic Sans MS"/>
              <a:sym typeface="Comic Sans MS"/>
            </a:endParaRPr>
          </a:p>
        </p:txBody>
      </p:sp>
      <p:pic>
        <p:nvPicPr>
          <p:cNvPr id="106" name="Google Shape;106;p16"/>
          <p:cNvPicPr preferRelativeResize="0"/>
          <p:nvPr/>
        </p:nvPicPr>
        <p:blipFill>
          <a:blip r:embed="rId3">
            <a:alphaModFix/>
          </a:blip>
          <a:stretch>
            <a:fillRect/>
          </a:stretch>
        </p:blipFill>
        <p:spPr>
          <a:xfrm>
            <a:off x="651000" y="1230250"/>
            <a:ext cx="5240625" cy="3590275"/>
          </a:xfrm>
          <a:prstGeom prst="rect">
            <a:avLst/>
          </a:prstGeom>
          <a:noFill/>
          <a:ln>
            <a:noFill/>
          </a:ln>
        </p:spPr>
      </p:pic>
      <p:sp>
        <p:nvSpPr>
          <p:cNvPr id="107" name="Google Shape;107;p16"/>
          <p:cNvSpPr txBox="1"/>
          <p:nvPr/>
        </p:nvSpPr>
        <p:spPr>
          <a:xfrm>
            <a:off x="6049050" y="2744625"/>
            <a:ext cx="27087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Comic Sans MS"/>
                <a:ea typeface="Comic Sans MS"/>
                <a:cs typeface="Comic Sans MS"/>
                <a:sym typeface="Comic Sans MS"/>
              </a:rPr>
              <a:t>We can observe from the figure that the price after 5 days from present depends on the current price of oil. Therefore this data is suitable for estimation.</a:t>
            </a:r>
            <a:endParaRPr sz="1600">
              <a:latin typeface="Comic Sans MS"/>
              <a:ea typeface="Comic Sans MS"/>
              <a:cs typeface="Comic Sans MS"/>
              <a:sym typeface="Comic Sans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nvSpPr>
        <p:spPr>
          <a:xfrm>
            <a:off x="386250" y="0"/>
            <a:ext cx="8371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u="sng">
                <a:solidFill>
                  <a:schemeClr val="dk2"/>
                </a:solidFill>
                <a:latin typeface="Comic Sans MS"/>
                <a:ea typeface="Comic Sans MS"/>
                <a:cs typeface="Comic Sans MS"/>
                <a:sym typeface="Comic Sans MS"/>
              </a:rPr>
              <a:t>Seasonal decomposition of given data</a:t>
            </a:r>
            <a:endParaRPr b="1" sz="2600" u="sng">
              <a:solidFill>
                <a:schemeClr val="dk2"/>
              </a:solidFill>
              <a:latin typeface="Comic Sans MS"/>
              <a:ea typeface="Comic Sans MS"/>
              <a:cs typeface="Comic Sans MS"/>
              <a:sym typeface="Comic Sans MS"/>
            </a:endParaRPr>
          </a:p>
        </p:txBody>
      </p:sp>
      <p:pic>
        <p:nvPicPr>
          <p:cNvPr id="113" name="Google Shape;113;p17"/>
          <p:cNvPicPr preferRelativeResize="0"/>
          <p:nvPr/>
        </p:nvPicPr>
        <p:blipFill>
          <a:blip r:embed="rId3">
            <a:alphaModFix/>
          </a:blip>
          <a:stretch>
            <a:fillRect/>
          </a:stretch>
        </p:blipFill>
        <p:spPr>
          <a:xfrm>
            <a:off x="546050" y="829250"/>
            <a:ext cx="7488908" cy="4253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nvSpPr>
        <p:spPr>
          <a:xfrm>
            <a:off x="386250" y="0"/>
            <a:ext cx="8371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u="sng">
                <a:solidFill>
                  <a:schemeClr val="dk2"/>
                </a:solidFill>
                <a:latin typeface="Comic Sans MS"/>
                <a:ea typeface="Comic Sans MS"/>
                <a:cs typeface="Comic Sans MS"/>
                <a:sym typeface="Comic Sans MS"/>
              </a:rPr>
              <a:t>Test-Train split of Dataset</a:t>
            </a:r>
            <a:endParaRPr b="1" sz="2600" u="sng">
              <a:solidFill>
                <a:schemeClr val="dk2"/>
              </a:solidFill>
              <a:latin typeface="Comic Sans MS"/>
              <a:ea typeface="Comic Sans MS"/>
              <a:cs typeface="Comic Sans MS"/>
              <a:sym typeface="Comic Sans MS"/>
            </a:endParaRPr>
          </a:p>
        </p:txBody>
      </p:sp>
      <p:pic>
        <p:nvPicPr>
          <p:cNvPr id="119" name="Google Shape;119;p18"/>
          <p:cNvPicPr preferRelativeResize="0"/>
          <p:nvPr/>
        </p:nvPicPr>
        <p:blipFill>
          <a:blip r:embed="rId3">
            <a:alphaModFix/>
          </a:blip>
          <a:stretch>
            <a:fillRect/>
          </a:stretch>
        </p:blipFill>
        <p:spPr>
          <a:xfrm>
            <a:off x="152400" y="737400"/>
            <a:ext cx="8392196" cy="4253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ctrTitle"/>
          </p:nvPr>
        </p:nvSpPr>
        <p:spPr>
          <a:xfrm>
            <a:off x="311700" y="234500"/>
            <a:ext cx="8520600" cy="719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lang="en">
                <a:solidFill>
                  <a:schemeClr val="dk2"/>
                </a:solidFill>
                <a:latin typeface="Comic Sans MS"/>
                <a:ea typeface="Comic Sans MS"/>
                <a:cs typeface="Comic Sans MS"/>
                <a:sym typeface="Comic Sans MS"/>
              </a:rPr>
              <a:t>AR MODEL</a:t>
            </a:r>
            <a:endParaRPr>
              <a:solidFill>
                <a:schemeClr val="dk2"/>
              </a:solidFill>
              <a:latin typeface="Comic Sans MS"/>
              <a:ea typeface="Comic Sans MS"/>
              <a:cs typeface="Comic Sans MS"/>
              <a:sym typeface="Comic Sans MS"/>
            </a:endParaRPr>
          </a:p>
        </p:txBody>
      </p:sp>
      <p:sp>
        <p:nvSpPr>
          <p:cNvPr id="125" name="Google Shape;125;p19"/>
          <p:cNvSpPr txBox="1"/>
          <p:nvPr>
            <p:ph idx="1" type="subTitle"/>
          </p:nvPr>
        </p:nvSpPr>
        <p:spPr>
          <a:xfrm>
            <a:off x="311700" y="953600"/>
            <a:ext cx="8520600" cy="4080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rgbClr val="292929"/>
              </a:buClr>
              <a:buSzPts val="2000"/>
              <a:buFont typeface="Comic Sans MS"/>
              <a:buChar char="●"/>
            </a:pPr>
            <a:r>
              <a:rPr lang="en" sz="2000">
                <a:solidFill>
                  <a:srgbClr val="292929"/>
                </a:solidFill>
                <a:highlight>
                  <a:srgbClr val="FFFFFF"/>
                </a:highlight>
                <a:latin typeface="Comic Sans MS"/>
                <a:ea typeface="Comic Sans MS"/>
                <a:cs typeface="Comic Sans MS"/>
                <a:sym typeface="Comic Sans MS"/>
              </a:rPr>
              <a:t>The time period at t is impacted by the observation at various slots t-1, t-2, t-3, ….., t-k. </a:t>
            </a:r>
            <a:endParaRPr sz="2000">
              <a:solidFill>
                <a:srgbClr val="292929"/>
              </a:solidFill>
              <a:highlight>
                <a:srgbClr val="FFFFFF"/>
              </a:highlight>
              <a:latin typeface="Comic Sans MS"/>
              <a:ea typeface="Comic Sans MS"/>
              <a:cs typeface="Comic Sans MS"/>
              <a:sym typeface="Comic Sans MS"/>
            </a:endParaRPr>
          </a:p>
          <a:p>
            <a:pPr indent="0" lvl="0" marL="914400" rtl="0" algn="l">
              <a:spcBef>
                <a:spcPts val="0"/>
              </a:spcBef>
              <a:spcAft>
                <a:spcPts val="0"/>
              </a:spcAft>
              <a:buNone/>
            </a:pPr>
            <a:r>
              <a:t/>
            </a:r>
            <a:endParaRPr sz="2000">
              <a:solidFill>
                <a:srgbClr val="292929"/>
              </a:solidFill>
              <a:highlight>
                <a:srgbClr val="FFFFFF"/>
              </a:highlight>
              <a:latin typeface="Comic Sans MS"/>
              <a:ea typeface="Comic Sans MS"/>
              <a:cs typeface="Comic Sans MS"/>
              <a:sym typeface="Comic Sans MS"/>
            </a:endParaRPr>
          </a:p>
          <a:p>
            <a:pPr indent="-355600" lvl="0" marL="457200" rtl="0" algn="l">
              <a:spcBef>
                <a:spcPts val="0"/>
              </a:spcBef>
              <a:spcAft>
                <a:spcPts val="0"/>
              </a:spcAft>
              <a:buClr>
                <a:srgbClr val="292929"/>
              </a:buClr>
              <a:buSzPts val="2000"/>
              <a:buFont typeface="Comic Sans MS"/>
              <a:buChar char="●"/>
            </a:pPr>
            <a:r>
              <a:rPr lang="en" sz="2000">
                <a:solidFill>
                  <a:srgbClr val="292929"/>
                </a:solidFill>
                <a:highlight>
                  <a:srgbClr val="FFFFFF"/>
                </a:highlight>
                <a:latin typeface="Comic Sans MS"/>
                <a:ea typeface="Comic Sans MS"/>
                <a:cs typeface="Comic Sans MS"/>
                <a:sym typeface="Comic Sans MS"/>
              </a:rPr>
              <a:t>The impact of previous time spots is decided by the coefficient factor at that particular period of time. </a:t>
            </a:r>
            <a:endParaRPr sz="2000">
              <a:solidFill>
                <a:srgbClr val="292929"/>
              </a:solidFill>
              <a:highlight>
                <a:srgbClr val="FFFFFF"/>
              </a:highlight>
              <a:latin typeface="Comic Sans MS"/>
              <a:ea typeface="Comic Sans MS"/>
              <a:cs typeface="Comic Sans MS"/>
              <a:sym typeface="Comic Sans MS"/>
            </a:endParaRPr>
          </a:p>
          <a:p>
            <a:pPr indent="0" lvl="0" marL="914400" rtl="0" algn="l">
              <a:spcBef>
                <a:spcPts val="0"/>
              </a:spcBef>
              <a:spcAft>
                <a:spcPts val="0"/>
              </a:spcAft>
              <a:buNone/>
            </a:pPr>
            <a:r>
              <a:t/>
            </a:r>
            <a:endParaRPr sz="2000">
              <a:solidFill>
                <a:srgbClr val="292929"/>
              </a:solidFill>
              <a:highlight>
                <a:srgbClr val="FFFFFF"/>
              </a:highlight>
              <a:latin typeface="Comic Sans MS"/>
              <a:ea typeface="Comic Sans MS"/>
              <a:cs typeface="Comic Sans MS"/>
              <a:sym typeface="Comic Sans MS"/>
            </a:endParaRPr>
          </a:p>
          <a:p>
            <a:pPr indent="-355600" lvl="0" marL="457200" rtl="0" algn="l">
              <a:spcBef>
                <a:spcPts val="0"/>
              </a:spcBef>
              <a:spcAft>
                <a:spcPts val="0"/>
              </a:spcAft>
              <a:buClr>
                <a:srgbClr val="292929"/>
              </a:buClr>
              <a:buSzPts val="2000"/>
              <a:buFont typeface="Comic Sans MS"/>
              <a:buChar char="●"/>
            </a:pPr>
            <a:r>
              <a:rPr lang="en" sz="2000">
                <a:solidFill>
                  <a:srgbClr val="292929"/>
                </a:solidFill>
                <a:highlight>
                  <a:srgbClr val="FFFFFF"/>
                </a:highlight>
                <a:latin typeface="Comic Sans MS"/>
                <a:ea typeface="Comic Sans MS"/>
                <a:cs typeface="Comic Sans MS"/>
                <a:sym typeface="Comic Sans MS"/>
              </a:rPr>
              <a:t>This  model calculates the regression of past time series and calculates the present or future values in the series in know as Auto Regression (AR) model.</a:t>
            </a:r>
            <a:endParaRPr sz="2000">
              <a:solidFill>
                <a:srgbClr val="292929"/>
              </a:solidFill>
              <a:highlight>
                <a:srgbClr val="FFFFFF"/>
              </a:highlight>
              <a:latin typeface="Comic Sans MS"/>
              <a:ea typeface="Comic Sans MS"/>
              <a:cs typeface="Comic Sans MS"/>
              <a:sym typeface="Comic Sans MS"/>
            </a:endParaRPr>
          </a:p>
          <a:p>
            <a:pPr indent="0" lvl="0" marL="0" rtl="0" algn="l">
              <a:spcBef>
                <a:spcPts val="0"/>
              </a:spcBef>
              <a:spcAft>
                <a:spcPts val="0"/>
              </a:spcAft>
              <a:buNone/>
            </a:pPr>
            <a:r>
              <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b="1" lang="en" sz="2200">
                <a:solidFill>
                  <a:srgbClr val="292929"/>
                </a:solidFill>
                <a:highlight>
                  <a:srgbClr val="FFFFFF"/>
                </a:highlight>
                <a:latin typeface="Georgia"/>
                <a:ea typeface="Georgia"/>
                <a:cs typeface="Georgia"/>
                <a:sym typeface="Georgia"/>
              </a:rPr>
              <a:t>Yt = β₁* y-₁ + β₂* yₜ-₂ + β₃ * yₜ-₃ + ………… + βₖ * yₜ-ₖ</a:t>
            </a:r>
            <a:endParaRPr sz="2200">
              <a:solidFill>
                <a:srgbClr val="292929"/>
              </a:solidFill>
              <a:highlight>
                <a:srgbClr val="FFFFFF"/>
              </a:highlight>
              <a:latin typeface="Georgia"/>
              <a:ea typeface="Georgia"/>
              <a:cs typeface="Georgia"/>
              <a:sym typeface="Georgia"/>
            </a:endParaRPr>
          </a:p>
        </p:txBody>
      </p:sp>
      <p:sp>
        <p:nvSpPr>
          <p:cNvPr id="126" name="Google Shape;126;p19"/>
          <p:cNvSpPr txBox="1"/>
          <p:nvPr/>
        </p:nvSpPr>
        <p:spPr>
          <a:xfrm>
            <a:off x="4503975" y="4534225"/>
            <a:ext cx="733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nvSpPr>
        <p:spPr>
          <a:xfrm>
            <a:off x="386250" y="0"/>
            <a:ext cx="8371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u="sng">
                <a:solidFill>
                  <a:schemeClr val="dk2"/>
                </a:solidFill>
                <a:latin typeface="Comic Sans MS"/>
                <a:ea typeface="Comic Sans MS"/>
                <a:cs typeface="Comic Sans MS"/>
                <a:sym typeface="Comic Sans MS"/>
              </a:rPr>
              <a:t>Plot of predicted estimates from AR Model</a:t>
            </a:r>
            <a:endParaRPr b="1" sz="2600" u="sng">
              <a:solidFill>
                <a:schemeClr val="dk2"/>
              </a:solidFill>
              <a:latin typeface="Comic Sans MS"/>
              <a:ea typeface="Comic Sans MS"/>
              <a:cs typeface="Comic Sans MS"/>
              <a:sym typeface="Comic Sans MS"/>
            </a:endParaRPr>
          </a:p>
        </p:txBody>
      </p:sp>
      <p:pic>
        <p:nvPicPr>
          <p:cNvPr id="132" name="Google Shape;132;p20"/>
          <p:cNvPicPr preferRelativeResize="0"/>
          <p:nvPr/>
        </p:nvPicPr>
        <p:blipFill>
          <a:blip r:embed="rId3">
            <a:alphaModFix/>
          </a:blip>
          <a:stretch>
            <a:fillRect/>
          </a:stretch>
        </p:blipFill>
        <p:spPr>
          <a:xfrm>
            <a:off x="270500" y="671800"/>
            <a:ext cx="4492725" cy="2654050"/>
          </a:xfrm>
          <a:prstGeom prst="rect">
            <a:avLst/>
          </a:prstGeom>
          <a:noFill/>
          <a:ln>
            <a:noFill/>
          </a:ln>
        </p:spPr>
      </p:pic>
      <p:pic>
        <p:nvPicPr>
          <p:cNvPr id="133" name="Google Shape;133;p20"/>
          <p:cNvPicPr preferRelativeResize="0"/>
          <p:nvPr/>
        </p:nvPicPr>
        <p:blipFill>
          <a:blip r:embed="rId4">
            <a:alphaModFix/>
          </a:blip>
          <a:stretch>
            <a:fillRect/>
          </a:stretch>
        </p:blipFill>
        <p:spPr>
          <a:xfrm>
            <a:off x="4850000" y="2571750"/>
            <a:ext cx="4194074" cy="2477620"/>
          </a:xfrm>
          <a:prstGeom prst="rect">
            <a:avLst/>
          </a:prstGeom>
          <a:noFill/>
          <a:ln>
            <a:noFill/>
          </a:ln>
        </p:spPr>
      </p:pic>
      <p:sp>
        <p:nvSpPr>
          <p:cNvPr id="134" name="Google Shape;134;p20"/>
          <p:cNvSpPr/>
          <p:nvPr/>
        </p:nvSpPr>
        <p:spPr>
          <a:xfrm rot="5400000">
            <a:off x="4915398" y="1539523"/>
            <a:ext cx="1010100" cy="918600"/>
          </a:xfrm>
          <a:prstGeom prst="bentArrow">
            <a:avLst>
              <a:gd fmla="val 25000" name="adj1"/>
              <a:gd fmla="val 21126"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txBox="1"/>
          <p:nvPr/>
        </p:nvSpPr>
        <p:spPr>
          <a:xfrm>
            <a:off x="6022850" y="1162725"/>
            <a:ext cx="2361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Zoomed in for last 600 values for better visualisation</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ctrTitle"/>
          </p:nvPr>
        </p:nvSpPr>
        <p:spPr>
          <a:xfrm>
            <a:off x="311700" y="140700"/>
            <a:ext cx="8520600" cy="75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lang="en">
                <a:solidFill>
                  <a:schemeClr val="dk2"/>
                </a:solidFill>
                <a:latin typeface="Comic Sans MS"/>
                <a:ea typeface="Comic Sans MS"/>
                <a:cs typeface="Comic Sans MS"/>
                <a:sym typeface="Comic Sans MS"/>
              </a:rPr>
              <a:t>MA MODEL</a:t>
            </a:r>
            <a:endParaRPr>
              <a:solidFill>
                <a:schemeClr val="dk2"/>
              </a:solidFill>
              <a:latin typeface="Comic Sans MS"/>
              <a:ea typeface="Comic Sans MS"/>
              <a:cs typeface="Comic Sans MS"/>
              <a:sym typeface="Comic Sans MS"/>
            </a:endParaRPr>
          </a:p>
        </p:txBody>
      </p:sp>
      <p:sp>
        <p:nvSpPr>
          <p:cNvPr id="141" name="Google Shape;141;p21"/>
          <p:cNvSpPr txBox="1"/>
          <p:nvPr>
            <p:ph idx="1" type="subTitle"/>
          </p:nvPr>
        </p:nvSpPr>
        <p:spPr>
          <a:xfrm>
            <a:off x="311700" y="953650"/>
            <a:ext cx="8520600" cy="41118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rgbClr val="292929"/>
              </a:buClr>
              <a:buSzPts val="2000"/>
              <a:buFont typeface="Comic Sans MS"/>
              <a:buChar char="●"/>
            </a:pPr>
            <a:r>
              <a:rPr lang="en" sz="2000">
                <a:solidFill>
                  <a:srgbClr val="292929"/>
                </a:solidFill>
                <a:highlight>
                  <a:srgbClr val="FFFFFF"/>
                </a:highlight>
                <a:latin typeface="Comic Sans MS"/>
                <a:ea typeface="Comic Sans MS"/>
                <a:cs typeface="Comic Sans MS"/>
                <a:sym typeface="Comic Sans MS"/>
              </a:rPr>
              <a:t>In MA model time period at t is impacted by the unexpected external factors at various slots t-1, t-2, t-3, ….., t-k. These unexpected impacts are known as Errors or Residuals.</a:t>
            </a:r>
            <a:endParaRPr sz="2000">
              <a:solidFill>
                <a:srgbClr val="292929"/>
              </a:solidFill>
              <a:highlight>
                <a:srgbClr val="FFFFFF"/>
              </a:highlight>
              <a:latin typeface="Comic Sans MS"/>
              <a:ea typeface="Comic Sans MS"/>
              <a:cs typeface="Comic Sans MS"/>
              <a:sym typeface="Comic Sans MS"/>
            </a:endParaRPr>
          </a:p>
          <a:p>
            <a:pPr indent="0" lvl="0" marL="457200" rtl="0" algn="l">
              <a:spcBef>
                <a:spcPts val="0"/>
              </a:spcBef>
              <a:spcAft>
                <a:spcPts val="0"/>
              </a:spcAft>
              <a:buNone/>
            </a:pPr>
            <a:r>
              <a:t/>
            </a:r>
            <a:endParaRPr sz="2000">
              <a:solidFill>
                <a:srgbClr val="292929"/>
              </a:solidFill>
              <a:highlight>
                <a:srgbClr val="FFFFFF"/>
              </a:highlight>
              <a:latin typeface="Comic Sans MS"/>
              <a:ea typeface="Comic Sans MS"/>
              <a:cs typeface="Comic Sans MS"/>
              <a:sym typeface="Comic Sans MS"/>
            </a:endParaRPr>
          </a:p>
          <a:p>
            <a:pPr indent="-355600" lvl="0" marL="457200" rtl="0" algn="l">
              <a:spcBef>
                <a:spcPts val="0"/>
              </a:spcBef>
              <a:spcAft>
                <a:spcPts val="0"/>
              </a:spcAft>
              <a:buClr>
                <a:srgbClr val="292929"/>
              </a:buClr>
              <a:buSzPts val="2000"/>
              <a:buFont typeface="Comic Sans MS"/>
              <a:buChar char="●"/>
            </a:pPr>
            <a:r>
              <a:rPr lang="en" sz="2000">
                <a:solidFill>
                  <a:srgbClr val="292929"/>
                </a:solidFill>
                <a:highlight>
                  <a:srgbClr val="FFFFFF"/>
                </a:highlight>
                <a:latin typeface="Comic Sans MS"/>
                <a:ea typeface="Comic Sans MS"/>
                <a:cs typeface="Comic Sans MS"/>
                <a:sym typeface="Comic Sans MS"/>
              </a:rPr>
              <a:t>The impact of previous time spots is decided by the coefficient factor α(alpha) at that particular period of time.</a:t>
            </a:r>
            <a:endParaRPr sz="2000">
              <a:solidFill>
                <a:srgbClr val="000000"/>
              </a:solidFill>
              <a:latin typeface="Comic Sans MS"/>
              <a:ea typeface="Comic Sans MS"/>
              <a:cs typeface="Comic Sans MS"/>
              <a:sym typeface="Comic Sans MS"/>
            </a:endParaRPr>
          </a:p>
          <a:p>
            <a:pPr indent="0" lvl="0" marL="457200" rtl="0" algn="l">
              <a:spcBef>
                <a:spcPts val="0"/>
              </a:spcBef>
              <a:spcAft>
                <a:spcPts val="0"/>
              </a:spcAft>
              <a:buNone/>
            </a:pPr>
            <a:r>
              <a:t/>
            </a:r>
            <a:endParaRPr>
              <a:solidFill>
                <a:srgbClr val="000000"/>
              </a:solidFill>
              <a:latin typeface="Comic Sans MS"/>
              <a:ea typeface="Comic Sans MS"/>
              <a:cs typeface="Comic Sans MS"/>
              <a:sym typeface="Comic Sans MS"/>
            </a:endParaRPr>
          </a:p>
          <a:p>
            <a:pPr indent="-355600" lvl="0" marL="457200" rtl="0" algn="l">
              <a:spcBef>
                <a:spcPts val="0"/>
              </a:spcBef>
              <a:spcAft>
                <a:spcPts val="0"/>
              </a:spcAft>
              <a:buClr>
                <a:srgbClr val="292929"/>
              </a:buClr>
              <a:buSzPts val="2000"/>
              <a:buFont typeface="Comic Sans MS"/>
              <a:buChar char="●"/>
            </a:pPr>
            <a:r>
              <a:rPr lang="en" sz="2000">
                <a:solidFill>
                  <a:srgbClr val="292929"/>
                </a:solidFill>
                <a:highlight>
                  <a:srgbClr val="FFFFFF"/>
                </a:highlight>
                <a:latin typeface="Comic Sans MS"/>
                <a:ea typeface="Comic Sans MS"/>
                <a:cs typeface="Comic Sans MS"/>
                <a:sym typeface="Comic Sans MS"/>
              </a:rPr>
              <a:t>This  model calculates the residuals or errors of past time series and calculates the present or future values in the series.</a:t>
            </a:r>
            <a:endParaRPr sz="2000">
              <a:solidFill>
                <a:srgbClr val="292929"/>
              </a:solidFill>
              <a:highlight>
                <a:srgbClr val="FFFFFF"/>
              </a:highlight>
              <a:latin typeface="Comic Sans MS"/>
              <a:ea typeface="Comic Sans MS"/>
              <a:cs typeface="Comic Sans MS"/>
              <a:sym typeface="Comic Sans MS"/>
            </a:endParaRPr>
          </a:p>
          <a:p>
            <a:pPr indent="0" lvl="0" marL="0" rtl="0" algn="l">
              <a:spcBef>
                <a:spcPts val="0"/>
              </a:spcBef>
              <a:spcAft>
                <a:spcPts val="0"/>
              </a:spcAft>
              <a:buNone/>
            </a:pPr>
            <a:r>
              <a:t/>
            </a:r>
            <a:endParaRPr b="1"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b="1" lang="en" sz="2000">
                <a:solidFill>
                  <a:srgbClr val="292929"/>
                </a:solidFill>
                <a:highlight>
                  <a:srgbClr val="FFFFFF"/>
                </a:highlight>
                <a:latin typeface="Georgia"/>
                <a:ea typeface="Georgia"/>
                <a:cs typeface="Georgia"/>
                <a:sym typeface="Georgia"/>
              </a:rPr>
              <a:t>     </a:t>
            </a:r>
            <a:r>
              <a:rPr b="1" lang="en" sz="2200">
                <a:solidFill>
                  <a:srgbClr val="292929"/>
                </a:solidFill>
                <a:highlight>
                  <a:srgbClr val="FFFFFF"/>
                </a:highlight>
                <a:latin typeface="Georgia"/>
                <a:ea typeface="Georgia"/>
                <a:cs typeface="Georgia"/>
                <a:sym typeface="Georgia"/>
              </a:rPr>
              <a:t>Yt = α₁* Ɛₜ-₁ + α₂ * Ɛₜ-₂ + α₃ * Ɛₜ-₃ + ………… + αₖ * Ɛₜ-ₖ</a:t>
            </a:r>
            <a:endParaRPr sz="2200">
              <a:solidFill>
                <a:srgbClr val="292929"/>
              </a:solidFill>
              <a:highlight>
                <a:srgbClr val="FFFFFF"/>
              </a:highlight>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